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59" r:id="rId6"/>
    <p:sldId id="261" r:id="rId7"/>
    <p:sldId id="262" r:id="rId8"/>
    <p:sldId id="267" r:id="rId9"/>
    <p:sldId id="279" r:id="rId10"/>
    <p:sldId id="280" r:id="rId11"/>
    <p:sldId id="281" r:id="rId12"/>
    <p:sldId id="282" r:id="rId13"/>
    <p:sldId id="283" r:id="rId14"/>
    <p:sldId id="284" r:id="rId15"/>
    <p:sldId id="285" r:id="rId16"/>
    <p:sldId id="260" r:id="rId17"/>
    <p:sldId id="263" r:id="rId18"/>
    <p:sldId id="268" r:id="rId19"/>
    <p:sldId id="264" r:id="rId20"/>
    <p:sldId id="269" r:id="rId21"/>
    <p:sldId id="270" r:id="rId22"/>
    <p:sldId id="271" r:id="rId23"/>
    <p:sldId id="272" r:id="rId24"/>
    <p:sldId id="274" r:id="rId25"/>
    <p:sldId id="273" r:id="rId26"/>
    <p:sldId id="275" r:id="rId27"/>
    <p:sldId id="276" r:id="rId28"/>
    <p:sldId id="277" r:id="rId29"/>
    <p:sldId id="286" r:id="rId30"/>
    <p:sldId id="289" r:id="rId31"/>
    <p:sldId id="290" r:id="rId32"/>
    <p:sldId id="291" r:id="rId33"/>
    <p:sldId id="293" r:id="rId34"/>
    <p:sldId id="294" r:id="rId35"/>
    <p:sldId id="295" r:id="rId36"/>
    <p:sldId id="296" r:id="rId37"/>
    <p:sldId id="287" r:id="rId38"/>
    <p:sldId id="28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2E75B6"/>
    <a:srgbClr val="333F50"/>
    <a:srgbClr val="8497B0"/>
    <a:srgbClr val="ECEAE8"/>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2" d="100"/>
          <a:sy n="112" d="100"/>
        </p:scale>
        <p:origin x="15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E41789-5AD6-40CC-B407-6840EBB90D03}"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36118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41789-5AD6-40CC-B407-6840EBB90D03}"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55917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41789-5AD6-40CC-B407-6840EBB90D03}"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22570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41789-5AD6-40CC-B407-6840EBB90D03}"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195717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41789-5AD6-40CC-B407-6840EBB90D03}"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196986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41789-5AD6-40CC-B407-6840EBB90D03}"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404131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E41789-5AD6-40CC-B407-6840EBB90D03}"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1599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41789-5AD6-40CC-B407-6840EBB90D03}"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325934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41789-5AD6-40CC-B407-6840EBB90D03}"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235586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41789-5AD6-40CC-B407-6840EBB90D03}"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62007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41789-5AD6-40CC-B407-6840EBB90D03}"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6805-2A7A-4A09-8411-9CB338E68B9F}" type="slidenum">
              <a:rPr lang="en-US" smtClean="0"/>
              <a:t>‹#›</a:t>
            </a:fld>
            <a:endParaRPr lang="en-US"/>
          </a:p>
        </p:txBody>
      </p:sp>
    </p:spTree>
    <p:extLst>
      <p:ext uri="{BB962C8B-B14F-4D97-AF65-F5344CB8AC3E}">
        <p14:creationId xmlns:p14="http://schemas.microsoft.com/office/powerpoint/2010/main" val="204759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41789-5AD6-40CC-B407-6840EBB90D03}" type="datetimeFigureOut">
              <a:rPr lang="en-US" smtClean="0"/>
              <a:t>2/22/2024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26805-2A7A-4A09-8411-9CB338E68B9F}" type="slidenum">
              <a:rPr lang="en-US" smtClean="0"/>
              <a:t>‹#›</a:t>
            </a:fld>
            <a:endParaRPr lang="en-US"/>
          </a:p>
        </p:txBody>
      </p:sp>
    </p:spTree>
    <p:extLst>
      <p:ext uri="{BB962C8B-B14F-4D97-AF65-F5344CB8AC3E}">
        <p14:creationId xmlns:p14="http://schemas.microsoft.com/office/powerpoint/2010/main" val="256295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conley@gcra-sc.org" TargetMode="External"/><Relationship Id="rId2" Type="http://schemas.openxmlformats.org/officeDocument/2006/relationships/hyperlink" Target="mailto:michele.dowlen@admin.sc.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hyperlink" Target="&#8226;%09https:/www.thetrevorproject.org/research-briefs/homelessness-and-housing-instability-among-lgbtq-youth-feb-202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emf"/><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07/relationships/hdphoto" Target="../media/hdphoto7.wdp"/><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749525-CBCF-0534-BE94-0BB1FF4333AC}"/>
              </a:ext>
            </a:extLst>
          </p:cNvPr>
          <p:cNvGrpSpPr/>
          <p:nvPr/>
        </p:nvGrpSpPr>
        <p:grpSpPr>
          <a:xfrm>
            <a:off x="-868680" y="-524163"/>
            <a:ext cx="2971800" cy="2133507"/>
            <a:chOff x="-991288" y="-332139"/>
            <a:chExt cx="3312770" cy="2381495"/>
          </a:xfrm>
        </p:grpSpPr>
        <p:sp>
          <p:nvSpPr>
            <p:cNvPr id="5" name="Rectangle 4">
              <a:extLst>
                <a:ext uri="{FF2B5EF4-FFF2-40B4-BE49-F238E27FC236}">
                  <a16:creationId xmlns:a16="http://schemas.microsoft.com/office/drawing/2014/main" id="{1E71D493-25E3-69EC-9CF7-F8B8AB5CBDCC}"/>
                </a:ext>
              </a:extLst>
            </p:cNvPr>
            <p:cNvSpPr/>
            <p:nvPr/>
          </p:nvSpPr>
          <p:spPr>
            <a:xfrm rot="2626950">
              <a:off x="-991288" y="-332139"/>
              <a:ext cx="2377440" cy="228600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B2BA15-1909-EC3A-0BC5-5747906D2008}"/>
                </a:ext>
              </a:extLst>
            </p:cNvPr>
            <p:cNvSpPr/>
            <p:nvPr/>
          </p:nvSpPr>
          <p:spPr>
            <a:xfrm rot="2626950">
              <a:off x="1041322" y="-250621"/>
              <a:ext cx="1280160" cy="128016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ADF8A7A-ECA4-4862-1983-B12EA5A4EAF6}"/>
                </a:ext>
              </a:extLst>
            </p:cNvPr>
            <p:cNvSpPr/>
            <p:nvPr/>
          </p:nvSpPr>
          <p:spPr>
            <a:xfrm rot="2626950">
              <a:off x="633377" y="1317836"/>
              <a:ext cx="731520" cy="73152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D5DDB26-17AA-AA37-2B6E-CEDEBD28CE60}"/>
              </a:ext>
            </a:extLst>
          </p:cNvPr>
          <p:cNvGrpSpPr/>
          <p:nvPr/>
        </p:nvGrpSpPr>
        <p:grpSpPr>
          <a:xfrm>
            <a:off x="7443216" y="5129783"/>
            <a:ext cx="2185625" cy="2286293"/>
            <a:chOff x="6999588" y="4844989"/>
            <a:chExt cx="2629253" cy="2571088"/>
          </a:xfrm>
        </p:grpSpPr>
        <p:sp>
          <p:nvSpPr>
            <p:cNvPr id="8" name="Rectangle 7">
              <a:extLst>
                <a:ext uri="{FF2B5EF4-FFF2-40B4-BE49-F238E27FC236}">
                  <a16:creationId xmlns:a16="http://schemas.microsoft.com/office/drawing/2014/main" id="{F4B9440F-A186-F9CA-04AC-47EA7D906BFC}"/>
                </a:ext>
              </a:extLst>
            </p:cNvPr>
            <p:cNvSpPr/>
            <p:nvPr/>
          </p:nvSpPr>
          <p:spPr>
            <a:xfrm rot="2626950">
              <a:off x="6999588" y="5530507"/>
              <a:ext cx="1554480" cy="155448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92309F-C4A2-C03F-91EC-06F227FCFBDC}"/>
                </a:ext>
              </a:extLst>
            </p:cNvPr>
            <p:cNvSpPr/>
            <p:nvPr/>
          </p:nvSpPr>
          <p:spPr>
            <a:xfrm rot="2626950">
              <a:off x="8283466" y="4844989"/>
              <a:ext cx="731520" cy="73152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73CE81-D9CF-45E8-D4CC-28259A66BE23}"/>
                </a:ext>
              </a:extLst>
            </p:cNvPr>
            <p:cNvSpPr/>
            <p:nvPr/>
          </p:nvSpPr>
          <p:spPr>
            <a:xfrm rot="2626950">
              <a:off x="7800041" y="5587277"/>
              <a:ext cx="1828800" cy="182880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170367A1-EEED-7CEF-EA87-E71F75A48BFC}"/>
              </a:ext>
            </a:extLst>
          </p:cNvPr>
          <p:cNvSpPr txBox="1"/>
          <p:nvPr/>
        </p:nvSpPr>
        <p:spPr>
          <a:xfrm>
            <a:off x="2929246" y="390087"/>
            <a:ext cx="5802971" cy="646331"/>
          </a:xfrm>
          <a:prstGeom prst="rect">
            <a:avLst/>
          </a:prstGeom>
          <a:noFill/>
        </p:spPr>
        <p:txBody>
          <a:bodyPr wrap="square" rtlCol="0">
            <a:spAutoFit/>
          </a:bodyPr>
          <a:lstStyle/>
          <a:p>
            <a:r>
              <a:rPr lang="en-US" sz="3600" dirty="0">
                <a:solidFill>
                  <a:schemeClr val="tx2">
                    <a:lumMod val="75000"/>
                  </a:schemeClr>
                </a:solidFill>
                <a:latin typeface="Sabon Next LT" panose="02000500000000000000" pitchFamily="2" charset="0"/>
                <a:cs typeface="Sabon Next LT" panose="02000500000000000000" pitchFamily="2" charset="0"/>
              </a:rPr>
              <a:t>Upstate Continuum of Care</a:t>
            </a:r>
          </a:p>
        </p:txBody>
      </p:sp>
      <p:sp>
        <p:nvSpPr>
          <p:cNvPr id="13" name="TextBox 12">
            <a:extLst>
              <a:ext uri="{FF2B5EF4-FFF2-40B4-BE49-F238E27FC236}">
                <a16:creationId xmlns:a16="http://schemas.microsoft.com/office/drawing/2014/main" id="{25062B26-2CF3-7FD7-2925-09CFBFFFA68B}"/>
              </a:ext>
            </a:extLst>
          </p:cNvPr>
          <p:cNvSpPr txBox="1"/>
          <p:nvPr/>
        </p:nvSpPr>
        <p:spPr>
          <a:xfrm>
            <a:off x="3930294" y="1021276"/>
            <a:ext cx="3800874" cy="461665"/>
          </a:xfrm>
          <a:prstGeom prst="rect">
            <a:avLst/>
          </a:prstGeom>
          <a:noFill/>
        </p:spPr>
        <p:txBody>
          <a:bodyPr wrap="square" rtlCol="0">
            <a:spAutoFit/>
          </a:bodyPr>
          <a:lstStyle/>
          <a:p>
            <a:pPr algn="ctr"/>
            <a:r>
              <a:rPr lang="en-US" sz="2400" dirty="0">
                <a:latin typeface="Avenir Next LT Pro" panose="020B0504020202020204" pitchFamily="34" charset="0"/>
                <a:cs typeface="Sabon Next LT" panose="02000500000000000000" pitchFamily="2" charset="0"/>
              </a:rPr>
              <a:t>Spring 2024 Training</a:t>
            </a:r>
          </a:p>
        </p:txBody>
      </p:sp>
      <p:sp>
        <p:nvSpPr>
          <p:cNvPr id="16" name="Rectangle: Rounded Corners 15">
            <a:extLst>
              <a:ext uri="{FF2B5EF4-FFF2-40B4-BE49-F238E27FC236}">
                <a16:creationId xmlns:a16="http://schemas.microsoft.com/office/drawing/2014/main" id="{C2A85510-F388-C895-F928-A6AD4FADF4A5}"/>
              </a:ext>
            </a:extLst>
          </p:cNvPr>
          <p:cNvSpPr/>
          <p:nvPr/>
        </p:nvSpPr>
        <p:spPr>
          <a:xfrm>
            <a:off x="4175545" y="4016284"/>
            <a:ext cx="3235721" cy="19871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0CABD17-7B71-6703-23C5-5CB883A61525}"/>
              </a:ext>
            </a:extLst>
          </p:cNvPr>
          <p:cNvSpPr/>
          <p:nvPr/>
        </p:nvSpPr>
        <p:spPr>
          <a:xfrm>
            <a:off x="717598" y="4016284"/>
            <a:ext cx="3235721" cy="1987100"/>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FCD9377-09CB-6EE3-35A5-8B97E8F6CC4F}"/>
              </a:ext>
            </a:extLst>
          </p:cNvPr>
          <p:cNvSpPr/>
          <p:nvPr/>
        </p:nvSpPr>
        <p:spPr>
          <a:xfrm>
            <a:off x="717598" y="1838252"/>
            <a:ext cx="3235721" cy="19871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83251B5-CCFB-A786-2181-9BE77C8C1B89}"/>
              </a:ext>
            </a:extLst>
          </p:cNvPr>
          <p:cNvSpPr/>
          <p:nvPr/>
        </p:nvSpPr>
        <p:spPr>
          <a:xfrm>
            <a:off x="4175544" y="1837328"/>
            <a:ext cx="3235721" cy="1987100"/>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ECBBC45-F513-ACDB-0FA7-A24E675286D8}"/>
              </a:ext>
            </a:extLst>
          </p:cNvPr>
          <p:cNvSpPr txBox="1"/>
          <p:nvPr/>
        </p:nvSpPr>
        <p:spPr>
          <a:xfrm>
            <a:off x="717598" y="1942085"/>
            <a:ext cx="3235721" cy="646331"/>
          </a:xfrm>
          <a:prstGeom prst="rect">
            <a:avLst/>
          </a:prstGeom>
          <a:noFill/>
        </p:spPr>
        <p:txBody>
          <a:bodyPr wrap="square" rtlCol="0">
            <a:spAutoFit/>
          </a:bodyPr>
          <a:lstStyle/>
          <a:p>
            <a:pPr algn="ctr"/>
            <a:r>
              <a:rPr lang="en-US" dirty="0">
                <a:latin typeface="Sabon Next LT" panose="02000500000000000000" pitchFamily="2" charset="0"/>
                <a:cs typeface="Sabon Next LT" panose="02000500000000000000" pitchFamily="2" charset="0"/>
              </a:rPr>
              <a:t>10:00-11:00</a:t>
            </a:r>
          </a:p>
          <a:p>
            <a:pPr algn="ctr"/>
            <a:r>
              <a:rPr lang="en-US" dirty="0">
                <a:latin typeface="Sabon Next LT" panose="02000500000000000000" pitchFamily="2" charset="0"/>
                <a:cs typeface="Sabon Next LT" panose="02000500000000000000" pitchFamily="2" charset="0"/>
              </a:rPr>
              <a:t>Emergency Solutions Grant</a:t>
            </a:r>
          </a:p>
        </p:txBody>
      </p:sp>
      <p:sp>
        <p:nvSpPr>
          <p:cNvPr id="24" name="TextBox 23">
            <a:extLst>
              <a:ext uri="{FF2B5EF4-FFF2-40B4-BE49-F238E27FC236}">
                <a16:creationId xmlns:a16="http://schemas.microsoft.com/office/drawing/2014/main" id="{E53570F4-4F6E-696B-6635-A406C035DF00}"/>
              </a:ext>
            </a:extLst>
          </p:cNvPr>
          <p:cNvSpPr txBox="1"/>
          <p:nvPr/>
        </p:nvSpPr>
        <p:spPr>
          <a:xfrm>
            <a:off x="717597" y="4180663"/>
            <a:ext cx="3235721" cy="861774"/>
          </a:xfrm>
          <a:prstGeom prst="rect">
            <a:avLst/>
          </a:prstGeom>
          <a:noFill/>
        </p:spPr>
        <p:txBody>
          <a:bodyPr wrap="square" rtlCol="0">
            <a:spAutoFit/>
          </a:bodyPr>
          <a:lstStyle/>
          <a:p>
            <a:pPr algn="ctr"/>
            <a:r>
              <a:rPr lang="en-US" dirty="0">
                <a:latin typeface="Sabon Next LT" panose="02000500000000000000" pitchFamily="2" charset="0"/>
                <a:cs typeface="Sabon Next LT" panose="02000500000000000000" pitchFamily="2" charset="0"/>
              </a:rPr>
              <a:t>11:15-11:45</a:t>
            </a:r>
          </a:p>
          <a:p>
            <a:pPr algn="ctr"/>
            <a:r>
              <a:rPr lang="en-US" sz="1600" dirty="0">
                <a:latin typeface="Sabon Next LT" panose="02000500000000000000" pitchFamily="2" charset="0"/>
                <a:cs typeface="Sabon Next LT" panose="02000500000000000000" pitchFamily="2" charset="0"/>
              </a:rPr>
              <a:t>Equal Access Rule and Preventing Family Separation</a:t>
            </a:r>
          </a:p>
        </p:txBody>
      </p:sp>
      <p:sp>
        <p:nvSpPr>
          <p:cNvPr id="25" name="TextBox 24">
            <a:extLst>
              <a:ext uri="{FF2B5EF4-FFF2-40B4-BE49-F238E27FC236}">
                <a16:creationId xmlns:a16="http://schemas.microsoft.com/office/drawing/2014/main" id="{C2B0E4CA-F981-C9F5-4444-9CFF6A2B2B89}"/>
              </a:ext>
            </a:extLst>
          </p:cNvPr>
          <p:cNvSpPr txBox="1"/>
          <p:nvPr/>
        </p:nvSpPr>
        <p:spPr>
          <a:xfrm>
            <a:off x="4175544" y="1938660"/>
            <a:ext cx="3235721" cy="923330"/>
          </a:xfrm>
          <a:prstGeom prst="rect">
            <a:avLst/>
          </a:prstGeom>
          <a:noFill/>
        </p:spPr>
        <p:txBody>
          <a:bodyPr wrap="square" rtlCol="0">
            <a:spAutoFit/>
          </a:bodyPr>
          <a:lstStyle/>
          <a:p>
            <a:pPr algn="ctr"/>
            <a:r>
              <a:rPr lang="en-US" dirty="0">
                <a:latin typeface="Sabon Next LT" panose="02000500000000000000" pitchFamily="2" charset="0"/>
                <a:cs typeface="Sabon Next LT" panose="02000500000000000000" pitchFamily="2" charset="0"/>
              </a:rPr>
              <a:t>12:00-1:00</a:t>
            </a:r>
          </a:p>
          <a:p>
            <a:pPr algn="ctr"/>
            <a:endParaRPr lang="en-US" dirty="0">
              <a:latin typeface="Sabon Next LT" panose="02000500000000000000" pitchFamily="2" charset="0"/>
              <a:cs typeface="Sabon Next LT" panose="02000500000000000000" pitchFamily="2" charset="0"/>
            </a:endParaRPr>
          </a:p>
          <a:p>
            <a:pPr algn="ctr"/>
            <a:r>
              <a:rPr lang="en-US" dirty="0">
                <a:latin typeface="Sabon Next LT" panose="02000500000000000000" pitchFamily="2" charset="0"/>
                <a:cs typeface="Sabon Next LT" panose="02000500000000000000" pitchFamily="2" charset="0"/>
              </a:rPr>
              <a:t>Lunch!</a:t>
            </a:r>
          </a:p>
        </p:txBody>
      </p:sp>
      <p:sp>
        <p:nvSpPr>
          <p:cNvPr id="26" name="TextBox 25">
            <a:extLst>
              <a:ext uri="{FF2B5EF4-FFF2-40B4-BE49-F238E27FC236}">
                <a16:creationId xmlns:a16="http://schemas.microsoft.com/office/drawing/2014/main" id="{2842B583-AC0A-4E2D-D42B-04A28AC88D84}"/>
              </a:ext>
            </a:extLst>
          </p:cNvPr>
          <p:cNvSpPr txBox="1"/>
          <p:nvPr/>
        </p:nvSpPr>
        <p:spPr>
          <a:xfrm>
            <a:off x="4175544" y="4180662"/>
            <a:ext cx="3235721" cy="646331"/>
          </a:xfrm>
          <a:prstGeom prst="rect">
            <a:avLst/>
          </a:prstGeom>
          <a:noFill/>
        </p:spPr>
        <p:txBody>
          <a:bodyPr wrap="square" rtlCol="0">
            <a:spAutoFit/>
          </a:bodyPr>
          <a:lstStyle/>
          <a:p>
            <a:pPr algn="ctr"/>
            <a:r>
              <a:rPr lang="en-US" dirty="0">
                <a:latin typeface="Sabon Next LT" panose="02000500000000000000" pitchFamily="2" charset="0"/>
                <a:cs typeface="Sabon Next LT" panose="02000500000000000000" pitchFamily="2" charset="0"/>
              </a:rPr>
              <a:t>1:00-2:30</a:t>
            </a:r>
          </a:p>
          <a:p>
            <a:pPr algn="ctr"/>
            <a:r>
              <a:rPr lang="en-US" dirty="0">
                <a:latin typeface="Sabon Next LT" panose="02000500000000000000" pitchFamily="2" charset="0"/>
                <a:cs typeface="Sabon Next LT" panose="02000500000000000000" pitchFamily="2" charset="0"/>
              </a:rPr>
              <a:t>Small Groups</a:t>
            </a:r>
          </a:p>
        </p:txBody>
      </p:sp>
      <p:sp>
        <p:nvSpPr>
          <p:cNvPr id="27" name="TextBox 26">
            <a:extLst>
              <a:ext uri="{FF2B5EF4-FFF2-40B4-BE49-F238E27FC236}">
                <a16:creationId xmlns:a16="http://schemas.microsoft.com/office/drawing/2014/main" id="{1BE21A06-A74B-6846-F2AF-2A4228CB433E}"/>
              </a:ext>
            </a:extLst>
          </p:cNvPr>
          <p:cNvSpPr txBox="1"/>
          <p:nvPr/>
        </p:nvSpPr>
        <p:spPr>
          <a:xfrm>
            <a:off x="717597" y="5082572"/>
            <a:ext cx="3235721" cy="615553"/>
          </a:xfrm>
          <a:prstGeom prst="rect">
            <a:avLst/>
          </a:prstGeom>
          <a:noFill/>
        </p:spPr>
        <p:txBody>
          <a:bodyPr wrap="square" rtlCol="0">
            <a:spAutoFit/>
          </a:bodyPr>
          <a:lstStyle/>
          <a:p>
            <a:pPr algn="ctr"/>
            <a:r>
              <a:rPr lang="en-US" dirty="0">
                <a:latin typeface="Sabon Next LT" panose="02000500000000000000" pitchFamily="2" charset="0"/>
                <a:cs typeface="Sabon Next LT" panose="02000500000000000000" pitchFamily="2" charset="0"/>
              </a:rPr>
              <a:t>11:45-12:00</a:t>
            </a:r>
          </a:p>
          <a:p>
            <a:pPr algn="ctr"/>
            <a:r>
              <a:rPr lang="en-US" sz="1600" dirty="0">
                <a:latin typeface="Sabon Next LT" panose="02000500000000000000" pitchFamily="2" charset="0"/>
                <a:cs typeface="Sabon Next LT" panose="02000500000000000000" pitchFamily="2" charset="0"/>
              </a:rPr>
              <a:t>2023 NOFO Funding and Scoring</a:t>
            </a:r>
          </a:p>
        </p:txBody>
      </p:sp>
      <p:sp>
        <p:nvSpPr>
          <p:cNvPr id="28" name="TextBox 27">
            <a:extLst>
              <a:ext uri="{FF2B5EF4-FFF2-40B4-BE49-F238E27FC236}">
                <a16:creationId xmlns:a16="http://schemas.microsoft.com/office/drawing/2014/main" id="{BE380B3A-219C-CBE2-C0CD-C911560685AF}"/>
              </a:ext>
            </a:extLst>
          </p:cNvPr>
          <p:cNvSpPr txBox="1"/>
          <p:nvPr/>
        </p:nvSpPr>
        <p:spPr>
          <a:xfrm>
            <a:off x="857054" y="2607076"/>
            <a:ext cx="2956806" cy="830997"/>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An overview of the ESG funding opportunity and application process. </a:t>
            </a:r>
          </a:p>
        </p:txBody>
      </p:sp>
      <p:sp>
        <p:nvSpPr>
          <p:cNvPr id="29" name="TextBox 28">
            <a:extLst>
              <a:ext uri="{FF2B5EF4-FFF2-40B4-BE49-F238E27FC236}">
                <a16:creationId xmlns:a16="http://schemas.microsoft.com/office/drawing/2014/main" id="{DCF24C02-39D2-FDA2-408A-A72FD5AD1BBF}"/>
              </a:ext>
            </a:extLst>
          </p:cNvPr>
          <p:cNvSpPr txBox="1"/>
          <p:nvPr/>
        </p:nvSpPr>
        <p:spPr>
          <a:xfrm>
            <a:off x="4352328" y="4855791"/>
            <a:ext cx="2956806" cy="830997"/>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Guided small groups based on program type (ES, RRH, PSH, etc.)</a:t>
            </a:r>
          </a:p>
        </p:txBody>
      </p:sp>
    </p:spTree>
    <p:extLst>
      <p:ext uri="{BB962C8B-B14F-4D97-AF65-F5344CB8AC3E}">
        <p14:creationId xmlns:p14="http://schemas.microsoft.com/office/powerpoint/2010/main" val="364124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CFC7-C57C-4D73-885B-565011820C7D}"/>
              </a:ext>
            </a:extLst>
          </p:cNvPr>
          <p:cNvSpPr>
            <a:spLocks noGrp="1"/>
          </p:cNvSpPr>
          <p:nvPr>
            <p:ph type="title"/>
          </p:nvPr>
        </p:nvSpPr>
        <p:spPr>
          <a:xfrm>
            <a:off x="628650" y="275534"/>
            <a:ext cx="7886700" cy="1325563"/>
          </a:xfrm>
        </p:spPr>
        <p:txBody>
          <a:bodyPr>
            <a:normAutofit/>
          </a:bodyPr>
          <a:lstStyle/>
          <a:p>
            <a:r>
              <a:rPr lang="en-US" sz="3200" dirty="0">
                <a:solidFill>
                  <a:srgbClr val="333F50"/>
                </a:solidFill>
                <a:latin typeface="Sabon Next LT" panose="02000500000000000000" pitchFamily="2" charset="0"/>
                <a:cs typeface="Sabon Next LT" panose="02000500000000000000" pitchFamily="2" charset="0"/>
              </a:rPr>
              <a:t>Homeless Prevention</a:t>
            </a:r>
          </a:p>
        </p:txBody>
      </p:sp>
      <p:sp>
        <p:nvSpPr>
          <p:cNvPr id="3" name="Content Placeholder 2">
            <a:extLst>
              <a:ext uri="{FF2B5EF4-FFF2-40B4-BE49-F238E27FC236}">
                <a16:creationId xmlns:a16="http://schemas.microsoft.com/office/drawing/2014/main" id="{7841B097-30BB-4842-9C82-7C8DDB326260}"/>
              </a:ext>
            </a:extLst>
          </p:cNvPr>
          <p:cNvSpPr>
            <a:spLocks noGrp="1"/>
          </p:cNvSpPr>
          <p:nvPr>
            <p:ph idx="1"/>
          </p:nvPr>
        </p:nvSpPr>
        <p:spPr>
          <a:xfrm>
            <a:off x="628650" y="1139484"/>
            <a:ext cx="7886700" cy="5099538"/>
          </a:xfrm>
        </p:spPr>
        <p:txBody>
          <a:bodyPr>
            <a:normAutofit fontScale="70000" lnSpcReduction="20000"/>
          </a:bodyPr>
          <a:lstStyle/>
          <a:p>
            <a:pPr marL="0" marR="0" indent="0">
              <a:lnSpc>
                <a:spcPct val="107000"/>
              </a:lnSpc>
              <a:spcBef>
                <a:spcPts val="0"/>
              </a:spcBef>
              <a:spcAft>
                <a:spcPts val="800"/>
              </a:spcAft>
              <a:buNone/>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u="sng" dirty="0">
                <a:latin typeface="Avenir Next LT Pro" panose="020B0504020202020204" pitchFamily="34" charset="0"/>
                <a:ea typeface="Calibri" panose="020F0502020204030204" pitchFamily="34" charset="0"/>
                <a:cs typeface="Times New Roman" panose="02020603050405020304" pitchFamily="18" charset="0"/>
              </a:rPr>
              <a:t>Eligible costs include</a:t>
            </a:r>
            <a:r>
              <a:rPr lang="en-US" dirty="0">
                <a:latin typeface="Avenir Next LT Pro" panose="020B050402020202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endParaRPr lang="en-US"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Rental Assistance: </a:t>
            </a:r>
            <a:r>
              <a:rPr lang="en-US" dirty="0">
                <a:latin typeface="Avenir Next LT Pro" panose="020B0504020202020204" pitchFamily="34" charset="0"/>
                <a:ea typeface="Calibri" panose="020F0502020204030204" pitchFamily="34" charset="0"/>
                <a:cs typeface="Times New Roman" panose="02020603050405020304" pitchFamily="18" charset="0"/>
              </a:rPr>
              <a:t>rental assistance and rental arrears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Financial assistance: </a:t>
            </a:r>
            <a:r>
              <a:rPr lang="en-US" dirty="0">
                <a:latin typeface="Avenir Next LT Pro" panose="020B0504020202020204" pitchFamily="34" charset="0"/>
                <a:ea typeface="Calibri" panose="020F0502020204030204" pitchFamily="34" charset="0"/>
                <a:cs typeface="Times New Roman" panose="02020603050405020304" pitchFamily="18" charset="0"/>
              </a:rPr>
              <a:t>rental application fees, security and utility deposits, utility payments, last month's rent, moving costs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Services: </a:t>
            </a:r>
            <a:r>
              <a:rPr lang="en-US" dirty="0">
                <a:latin typeface="Avenir Next LT Pro" panose="020B0504020202020204" pitchFamily="34" charset="0"/>
                <a:ea typeface="Calibri" panose="020F0502020204030204" pitchFamily="34" charset="0"/>
                <a:cs typeface="Times New Roman" panose="02020603050405020304" pitchFamily="18" charset="0"/>
              </a:rPr>
              <a:t>housing search and placement, housing stability case management, landlord-tenant mediation, tenant legal services, credit repair</a:t>
            </a:r>
          </a:p>
          <a:p>
            <a:pPr marL="0" marR="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See 24 CFR 576.103.</a:t>
            </a:r>
          </a:p>
          <a:p>
            <a:endParaRPr lang="en-US" dirty="0"/>
          </a:p>
        </p:txBody>
      </p:sp>
      <p:pic>
        <p:nvPicPr>
          <p:cNvPr id="5" name="Picture 4">
            <a:extLst>
              <a:ext uri="{FF2B5EF4-FFF2-40B4-BE49-F238E27FC236}">
                <a16:creationId xmlns:a16="http://schemas.microsoft.com/office/drawing/2014/main" id="{579C309E-D86C-4899-9009-EA0F31D2C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149" y="275534"/>
            <a:ext cx="2532184" cy="1688123"/>
          </a:xfrm>
          <a:prstGeom prst="rect">
            <a:avLst/>
          </a:prstGeom>
        </p:spPr>
      </p:pic>
      <p:grpSp>
        <p:nvGrpSpPr>
          <p:cNvPr id="4" name="Group 3">
            <a:extLst>
              <a:ext uri="{FF2B5EF4-FFF2-40B4-BE49-F238E27FC236}">
                <a16:creationId xmlns:a16="http://schemas.microsoft.com/office/drawing/2014/main" id="{7B59DD62-59D3-8DE9-500E-EACF3E07C34D}"/>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64293B99-371B-11DC-C846-8006309C9ED9}"/>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7A34A2-D5AD-74BD-AC72-FF8E8A90EEC3}"/>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411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999F-4B81-49BA-93F0-19D779763FB6}"/>
              </a:ext>
            </a:extLst>
          </p:cNvPr>
          <p:cNvSpPr>
            <a:spLocks noGrp="1"/>
          </p:cNvSpPr>
          <p:nvPr>
            <p:ph type="title"/>
          </p:nvPr>
        </p:nvSpPr>
        <p:spPr/>
        <p:txBody>
          <a:bodyPr>
            <a:normAutofit/>
          </a:bodyPr>
          <a:lstStyle/>
          <a:p>
            <a:r>
              <a:rPr lang="en-US" sz="3200" dirty="0">
                <a:solidFill>
                  <a:srgbClr val="333F50"/>
                </a:solidFill>
                <a:latin typeface="Sabon Next LT" panose="02000500000000000000" pitchFamily="2" charset="0"/>
                <a:cs typeface="Sabon Next LT" panose="02000500000000000000" pitchFamily="2" charset="0"/>
              </a:rPr>
              <a:t>Rapid Rehousing</a:t>
            </a:r>
          </a:p>
        </p:txBody>
      </p:sp>
      <p:sp>
        <p:nvSpPr>
          <p:cNvPr id="3" name="Content Placeholder 2">
            <a:extLst>
              <a:ext uri="{FF2B5EF4-FFF2-40B4-BE49-F238E27FC236}">
                <a16:creationId xmlns:a16="http://schemas.microsoft.com/office/drawing/2014/main" id="{8E451F1D-D860-454B-803E-E40E3694F639}"/>
              </a:ext>
            </a:extLst>
          </p:cNvPr>
          <p:cNvSpPr>
            <a:spLocks noGrp="1"/>
          </p:cNvSpPr>
          <p:nvPr>
            <p:ph idx="1"/>
          </p:nvPr>
        </p:nvSpPr>
        <p:spPr>
          <a:xfrm>
            <a:off x="628650" y="1625288"/>
            <a:ext cx="7886700" cy="5275384"/>
          </a:xfrm>
        </p:spPr>
        <p:txBody>
          <a:bodyPr>
            <a:normAutofit/>
          </a:bodyPr>
          <a:lstStyle/>
          <a:p>
            <a:pPr marL="0" marR="0" indent="0">
              <a:lnSpc>
                <a:spcPct val="107000"/>
              </a:lnSpc>
              <a:spcBef>
                <a:spcPts val="0"/>
              </a:spcBef>
              <a:spcAft>
                <a:spcPts val="800"/>
              </a:spcAft>
              <a:buNone/>
            </a:pPr>
            <a:r>
              <a:rPr lang="en-US" sz="2000" u="sng" dirty="0">
                <a:latin typeface="Avenir Next LT Pro" panose="020B0504020202020204" pitchFamily="34" charset="0"/>
                <a:ea typeface="Calibri" panose="020F0502020204030204" pitchFamily="34" charset="0"/>
                <a:cs typeface="Times New Roman" panose="02020603050405020304" pitchFamily="18" charset="0"/>
              </a:rPr>
              <a:t>Eligible costs include</a:t>
            </a:r>
            <a:r>
              <a:rPr lang="en-US" sz="2000" dirty="0">
                <a:latin typeface="Avenir Next LT Pro" panose="020B050402020202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endParaRPr lang="en-US" sz="105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Rental Assistance: </a:t>
            </a:r>
            <a:r>
              <a:rPr lang="en-US" sz="2000" dirty="0">
                <a:latin typeface="Avenir Next LT Pro" panose="020B0504020202020204" pitchFamily="34" charset="0"/>
                <a:ea typeface="Calibri" panose="020F0502020204030204" pitchFamily="34" charset="0"/>
                <a:cs typeface="Times New Roman" panose="02020603050405020304" pitchFamily="18" charset="0"/>
              </a:rPr>
              <a:t>rental assistance and rental arrears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05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Financial Assistance: </a:t>
            </a:r>
            <a:r>
              <a:rPr lang="en-US" sz="2000" dirty="0">
                <a:latin typeface="Avenir Next LT Pro" panose="020B0504020202020204" pitchFamily="34" charset="0"/>
                <a:ea typeface="Calibri" panose="020F0502020204030204" pitchFamily="34" charset="0"/>
                <a:cs typeface="Times New Roman" panose="02020603050405020304" pitchFamily="18" charset="0"/>
              </a:rPr>
              <a:t>rental application fees, security and utility deposits, utility payments, last month's rent, moving costs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0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dirty="0">
                <a:solidFill>
                  <a:srgbClr val="7030A0"/>
                </a:solidFill>
                <a:latin typeface="Avenir Next LT Pro" panose="020B0504020202020204" pitchFamily="34" charset="0"/>
                <a:ea typeface="Calibri" panose="020F0502020204030204" pitchFamily="34" charset="0"/>
                <a:cs typeface="Times New Roman" panose="02020603050405020304" pitchFamily="18" charset="0"/>
              </a:rPr>
              <a:t>Services: </a:t>
            </a:r>
            <a:r>
              <a:rPr lang="en-US" sz="2000" dirty="0">
                <a:latin typeface="Avenir Next LT Pro" panose="020B0504020202020204" pitchFamily="34" charset="0"/>
                <a:ea typeface="Calibri" panose="020F0502020204030204" pitchFamily="34" charset="0"/>
                <a:cs typeface="Times New Roman" panose="02020603050405020304" pitchFamily="18" charset="0"/>
              </a:rPr>
              <a:t>housing search and placement, housing stability case management, landlord-tenant mediation, tenant legal services, credit repair</a:t>
            </a:r>
          </a:p>
          <a:p>
            <a:pPr marL="0" marR="0" indent="0">
              <a:lnSpc>
                <a:spcPct val="107000"/>
              </a:lnSpc>
              <a:spcBef>
                <a:spcPts val="0"/>
              </a:spcBef>
              <a:spcAft>
                <a:spcPts val="800"/>
              </a:spcAft>
              <a:buNone/>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latin typeface="Avenir Next LT Pro" panose="020B0504020202020204" pitchFamily="34" charset="0"/>
                <a:ea typeface="Calibri" panose="020F0502020204030204" pitchFamily="34" charset="0"/>
                <a:cs typeface="Times New Roman" panose="02020603050405020304" pitchFamily="18" charset="0"/>
              </a:rPr>
              <a:t>See 24 CFR 576.104</a:t>
            </a:r>
          </a:p>
          <a:p>
            <a:endParaRPr lang="en-US" dirty="0"/>
          </a:p>
        </p:txBody>
      </p:sp>
      <p:pic>
        <p:nvPicPr>
          <p:cNvPr id="5" name="Picture 4">
            <a:extLst>
              <a:ext uri="{FF2B5EF4-FFF2-40B4-BE49-F238E27FC236}">
                <a16:creationId xmlns:a16="http://schemas.microsoft.com/office/drawing/2014/main" id="{622FDD11-2F61-4651-8675-FDF69352C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377" y="250085"/>
            <a:ext cx="2334592" cy="1727598"/>
          </a:xfrm>
          <a:prstGeom prst="rect">
            <a:avLst/>
          </a:prstGeom>
        </p:spPr>
      </p:pic>
      <p:grpSp>
        <p:nvGrpSpPr>
          <p:cNvPr id="4" name="Group 3">
            <a:extLst>
              <a:ext uri="{FF2B5EF4-FFF2-40B4-BE49-F238E27FC236}">
                <a16:creationId xmlns:a16="http://schemas.microsoft.com/office/drawing/2014/main" id="{D3963232-E8D9-C8F3-B9FA-F3AD25D6465D}"/>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920F7CAD-F667-FD78-141A-06198B5248E6}"/>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87AB6F-6268-97EB-A058-5AA46D3803BD}"/>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806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316F-3701-43E3-9E95-13FD4B85C06A}"/>
              </a:ext>
            </a:extLst>
          </p:cNvPr>
          <p:cNvSpPr>
            <a:spLocks noGrp="1"/>
          </p:cNvSpPr>
          <p:nvPr>
            <p:ph type="title"/>
          </p:nvPr>
        </p:nvSpPr>
        <p:spPr/>
        <p:txBody>
          <a:bodyPr>
            <a:normAutofit/>
          </a:bodyPr>
          <a:lstStyle/>
          <a:p>
            <a:r>
              <a:rPr lang="en-US" sz="32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t>Data Collection (HMIS)</a:t>
            </a:r>
            <a:endParaRPr lang="en-US" sz="3200" dirty="0">
              <a:solidFill>
                <a:srgbClr val="333F50"/>
              </a:solidFill>
              <a:latin typeface="Sabon Next LT" panose="02000500000000000000" pitchFamily="2" charset="0"/>
              <a:cs typeface="Sabon Next LT" panose="02000500000000000000" pitchFamily="2" charset="0"/>
            </a:endParaRPr>
          </a:p>
        </p:txBody>
      </p:sp>
      <p:sp>
        <p:nvSpPr>
          <p:cNvPr id="3" name="Content Placeholder 2">
            <a:extLst>
              <a:ext uri="{FF2B5EF4-FFF2-40B4-BE49-F238E27FC236}">
                <a16:creationId xmlns:a16="http://schemas.microsoft.com/office/drawing/2014/main" id="{2FB512B9-0123-4868-98A8-322943837183}"/>
              </a:ext>
            </a:extLst>
          </p:cNvPr>
          <p:cNvSpPr>
            <a:spLocks noGrp="1"/>
          </p:cNvSpPr>
          <p:nvPr>
            <p:ph idx="1"/>
          </p:nvPr>
        </p:nvSpPr>
        <p:spPr/>
        <p:txBody>
          <a:bodyPr/>
          <a:lstStyle/>
          <a:p>
            <a:pPr>
              <a:lnSpc>
                <a:spcPct val="107000"/>
              </a:lnSpc>
              <a:spcBef>
                <a:spcPts val="0"/>
              </a:spcBef>
              <a:spcAft>
                <a:spcPts val="800"/>
              </a:spcAft>
            </a:pPr>
            <a:r>
              <a:rPr lang="en-US" sz="2000" dirty="0">
                <a:latin typeface="Avenir Next LT Pro" panose="020B0504020202020204" pitchFamily="34" charset="0"/>
                <a:ea typeface="Calibri" panose="020F0502020204030204" pitchFamily="34" charset="0"/>
                <a:cs typeface="Times New Roman" panose="02020603050405020304" pitchFamily="18" charset="0"/>
              </a:rPr>
              <a:t>ESG funds may be used to pay for the costs of participating in and contributing to the HMIS designated by the Continuum of Care for the area. </a:t>
            </a:r>
          </a:p>
          <a:p>
            <a:pPr marL="0" marR="0" indent="0">
              <a:lnSpc>
                <a:spcPct val="107000"/>
              </a:lnSpc>
              <a:spcBef>
                <a:spcPts val="0"/>
              </a:spcBef>
              <a:spcAft>
                <a:spcPts val="800"/>
              </a:spcAft>
              <a:buNone/>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latin typeface="Avenir Next LT Pro" panose="020B0504020202020204" pitchFamily="34" charset="0"/>
                <a:ea typeface="Calibri" panose="020F0502020204030204" pitchFamily="34" charset="0"/>
                <a:cs typeface="Times New Roman" panose="02020603050405020304" pitchFamily="18" charset="0"/>
              </a:rPr>
              <a:t>See 24 CFR 576.107</a:t>
            </a:r>
          </a:p>
          <a:p>
            <a:endParaRPr lang="en-US" dirty="0"/>
          </a:p>
        </p:txBody>
      </p:sp>
      <p:grpSp>
        <p:nvGrpSpPr>
          <p:cNvPr id="4" name="Group 3">
            <a:extLst>
              <a:ext uri="{FF2B5EF4-FFF2-40B4-BE49-F238E27FC236}">
                <a16:creationId xmlns:a16="http://schemas.microsoft.com/office/drawing/2014/main" id="{6AF8D339-5576-C5FA-A942-480DC4EC98E5}"/>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8EFDDF6C-ABAD-D7D8-296B-AFA9835B310F}"/>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BFBC90-2BC4-B055-7EBC-9DF674E7C32F}"/>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CCA206DE-686D-4311-A00D-16D342221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330" y="3614860"/>
            <a:ext cx="4317020" cy="2878014"/>
          </a:xfrm>
          <a:prstGeom prst="rect">
            <a:avLst/>
          </a:prstGeom>
        </p:spPr>
      </p:pic>
    </p:spTree>
    <p:extLst>
      <p:ext uri="{BB962C8B-B14F-4D97-AF65-F5344CB8AC3E}">
        <p14:creationId xmlns:p14="http://schemas.microsoft.com/office/powerpoint/2010/main" val="65565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B1E09-BB55-4684-84B2-053176B0749E}"/>
              </a:ext>
            </a:extLst>
          </p:cNvPr>
          <p:cNvSpPr>
            <a:spLocks noGrp="1"/>
          </p:cNvSpPr>
          <p:nvPr>
            <p:ph type="title"/>
          </p:nvPr>
        </p:nvSpPr>
        <p:spPr>
          <a:xfrm>
            <a:off x="549109" y="365126"/>
            <a:ext cx="8522677" cy="1325563"/>
          </a:xfrm>
        </p:spPr>
        <p:txBody>
          <a:bodyPr>
            <a:normAutofit/>
          </a:bodyPr>
          <a:lstStyle/>
          <a:p>
            <a:r>
              <a:rPr lang="en-US" sz="32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t>§ 576.2 Definitions – MUST FOLLOW</a:t>
            </a:r>
            <a:endParaRPr lang="en-US" sz="3200" dirty="0">
              <a:solidFill>
                <a:srgbClr val="333F50"/>
              </a:solidFill>
              <a:latin typeface="Sabon Next LT" panose="02000500000000000000" pitchFamily="2" charset="0"/>
              <a:cs typeface="Sabon Next LT" panose="02000500000000000000" pitchFamily="2" charset="0"/>
            </a:endParaRPr>
          </a:p>
        </p:txBody>
      </p:sp>
      <p:sp>
        <p:nvSpPr>
          <p:cNvPr id="3" name="Content Placeholder 2">
            <a:extLst>
              <a:ext uri="{FF2B5EF4-FFF2-40B4-BE49-F238E27FC236}">
                <a16:creationId xmlns:a16="http://schemas.microsoft.com/office/drawing/2014/main" id="{C95234E8-B43D-45A4-BEDA-292F75AA2369}"/>
              </a:ext>
            </a:extLst>
          </p:cNvPr>
          <p:cNvSpPr>
            <a:spLocks noGrp="1"/>
          </p:cNvSpPr>
          <p:nvPr>
            <p:ph idx="1"/>
          </p:nvPr>
        </p:nvSpPr>
        <p:spPr>
          <a:xfrm>
            <a:off x="823722" y="1582616"/>
            <a:ext cx="7886700" cy="4910258"/>
          </a:xfrm>
        </p:spPr>
        <p:txBody>
          <a:bodyPr>
            <a:normAutofit/>
          </a:bodyPr>
          <a:lstStyle/>
          <a:p>
            <a:pPr marL="0" marR="0">
              <a:lnSpc>
                <a:spcPct val="107000"/>
              </a:lnSpc>
              <a:spcBef>
                <a:spcPts val="0"/>
              </a:spcBef>
              <a:spcAft>
                <a:spcPts val="800"/>
              </a:spcAft>
            </a:pPr>
            <a:r>
              <a:rPr lang="en-US" sz="2000" dirty="0">
                <a:latin typeface="Avenir Next LT Pro" panose="020B0504020202020204" pitchFamily="34" charset="0"/>
                <a:ea typeface="Calibri" panose="020F0502020204030204" pitchFamily="34" charset="0"/>
                <a:cs typeface="Times New Roman" panose="02020603050405020304" pitchFamily="18" charset="0"/>
              </a:rPr>
              <a:t>At risk of homelessness  </a:t>
            </a:r>
          </a:p>
          <a:p>
            <a:pPr marL="0" marR="0">
              <a:lnSpc>
                <a:spcPct val="107000"/>
              </a:lnSpc>
              <a:spcBef>
                <a:spcPts val="0"/>
              </a:spcBef>
              <a:spcAft>
                <a:spcPts val="800"/>
              </a:spcAft>
            </a:pPr>
            <a:r>
              <a:rPr lang="en-US" sz="2000" dirty="0">
                <a:latin typeface="Avenir Next LT Pro" panose="020B0504020202020204" pitchFamily="34" charset="0"/>
                <a:ea typeface="Calibri" panose="020F0502020204030204" pitchFamily="34" charset="0"/>
                <a:cs typeface="Times New Roman" panose="02020603050405020304" pitchFamily="18" charset="0"/>
              </a:rPr>
              <a:t>Homeless</a:t>
            </a:r>
          </a:p>
          <a:p>
            <a:pPr marL="0" marR="0">
              <a:lnSpc>
                <a:spcPct val="107000"/>
              </a:lnSpc>
              <a:spcBef>
                <a:spcPts val="0"/>
              </a:spcBef>
              <a:spcAft>
                <a:spcPts val="800"/>
              </a:spcAft>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u="sng" dirty="0">
                <a:latin typeface="Avenir Next LT Pro" panose="020B0504020202020204" pitchFamily="34" charset="0"/>
                <a:ea typeface="Calibri" panose="020F0502020204030204" pitchFamily="34" charset="0"/>
                <a:cs typeface="Times New Roman" panose="02020603050405020304" pitchFamily="18" charset="0"/>
              </a:rPr>
              <a:t>Also each of the 5 Components</a:t>
            </a:r>
          </a:p>
          <a:p>
            <a:pPr marL="457200" lvl="1">
              <a:lnSpc>
                <a:spcPct val="107000"/>
              </a:lnSpc>
              <a:spcBef>
                <a:spcPts val="0"/>
              </a:spcBef>
              <a:spcAft>
                <a:spcPts val="800"/>
              </a:spcAft>
            </a:pPr>
            <a:r>
              <a:rPr lang="en-US" sz="2000" dirty="0">
                <a:solidFill>
                  <a:srgbClr val="2E75B6"/>
                </a:solidFill>
                <a:latin typeface="Avenir Next LT Pro" panose="020B0504020202020204" pitchFamily="34" charset="0"/>
                <a:ea typeface="Calibri" panose="020F0502020204030204" pitchFamily="34" charset="0"/>
                <a:cs typeface="Times New Roman" panose="02020603050405020304" pitchFamily="18" charset="0"/>
              </a:rPr>
              <a:t>EXAMPLE:  </a:t>
            </a:r>
            <a:r>
              <a:rPr lang="en-US" sz="2000" dirty="0">
                <a:latin typeface="Avenir Next LT Pro" panose="020B0504020202020204" pitchFamily="34" charset="0"/>
                <a:ea typeface="Calibri" panose="020F0502020204030204" pitchFamily="34" charset="0"/>
                <a:cs typeface="Times New Roman" panose="02020603050405020304" pitchFamily="18" charset="0"/>
              </a:rPr>
              <a:t>Street Outreach</a:t>
            </a:r>
          </a:p>
          <a:p>
            <a:pPr marL="914400" lvl="2">
              <a:lnSpc>
                <a:spcPct val="107000"/>
              </a:lnSpc>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Engagement</a:t>
            </a:r>
          </a:p>
          <a:p>
            <a:pPr marL="914400" lvl="2">
              <a:lnSpc>
                <a:spcPct val="107000"/>
              </a:lnSpc>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Case Management</a:t>
            </a:r>
          </a:p>
          <a:p>
            <a:pPr marL="914400" lvl="2">
              <a:lnSpc>
                <a:spcPct val="107000"/>
              </a:lnSpc>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Emergency Health Services</a:t>
            </a:r>
          </a:p>
          <a:p>
            <a:pPr marL="914400" lvl="2">
              <a:lnSpc>
                <a:spcPct val="107000"/>
              </a:lnSpc>
              <a:spcBef>
                <a:spcPts val="0"/>
              </a:spcBef>
              <a:spcAft>
                <a:spcPts val="800"/>
              </a:spcAft>
            </a:pPr>
            <a:r>
              <a:rPr lang="en-US" dirty="0">
                <a:latin typeface="Avenir Next LT Pro" panose="020B0504020202020204" pitchFamily="34" charset="0"/>
                <a:ea typeface="Calibri" panose="020F0502020204030204" pitchFamily="34" charset="0"/>
                <a:cs typeface="Times New Roman" panose="02020603050405020304" pitchFamily="18" charset="0"/>
              </a:rPr>
              <a:t>ETC.</a:t>
            </a:r>
          </a:p>
          <a:p>
            <a:endParaRPr lang="en-US" dirty="0"/>
          </a:p>
        </p:txBody>
      </p:sp>
      <p:grpSp>
        <p:nvGrpSpPr>
          <p:cNvPr id="4" name="Group 3">
            <a:extLst>
              <a:ext uri="{FF2B5EF4-FFF2-40B4-BE49-F238E27FC236}">
                <a16:creationId xmlns:a16="http://schemas.microsoft.com/office/drawing/2014/main" id="{31B7652E-85B1-DEB9-52C9-86E297D961F0}"/>
              </a:ext>
            </a:extLst>
          </p:cNvPr>
          <p:cNvGrpSpPr/>
          <p:nvPr/>
        </p:nvGrpSpPr>
        <p:grpSpPr>
          <a:xfrm>
            <a:off x="7614465" y="5689685"/>
            <a:ext cx="1742066" cy="1696191"/>
            <a:chOff x="7614465" y="5689685"/>
            <a:chExt cx="1742066" cy="1696191"/>
          </a:xfrm>
        </p:grpSpPr>
        <p:sp>
          <p:nvSpPr>
            <p:cNvPr id="5" name="Rectangle 4">
              <a:extLst>
                <a:ext uri="{FF2B5EF4-FFF2-40B4-BE49-F238E27FC236}">
                  <a16:creationId xmlns:a16="http://schemas.microsoft.com/office/drawing/2014/main" id="{7E4D8739-709C-E919-7974-A5CA20156DDF}"/>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86BD69-58E4-E869-2B12-99B04EFF41D8}"/>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372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4C16-9827-4E56-9B5A-FD1B2D523BCD}"/>
              </a:ext>
            </a:extLst>
          </p:cNvPr>
          <p:cNvSpPr>
            <a:spLocks noGrp="1"/>
          </p:cNvSpPr>
          <p:nvPr>
            <p:ph type="title"/>
          </p:nvPr>
        </p:nvSpPr>
        <p:spPr>
          <a:xfrm>
            <a:off x="628650" y="365126"/>
            <a:ext cx="7886700" cy="971305"/>
          </a:xfrm>
        </p:spPr>
        <p:txBody>
          <a:bodyPr>
            <a:normAutofit/>
          </a:bodyPr>
          <a:lstStyle/>
          <a:p>
            <a:pPr marL="0" marR="0" algn="ctr">
              <a:lnSpc>
                <a:spcPct val="107000"/>
              </a:lnSpc>
              <a:spcBef>
                <a:spcPts val="0"/>
              </a:spcBef>
              <a:spcAft>
                <a:spcPts val="800"/>
              </a:spcAft>
            </a:pPr>
            <a:r>
              <a:rPr lang="en-US" sz="4000" dirty="0">
                <a:solidFill>
                  <a:srgbClr val="333F50"/>
                </a:solidFill>
                <a:latin typeface="Sabon Next LT" panose="02000500000000000000" pitchFamily="2" charset="0"/>
                <a:cs typeface="Sabon Next LT" panose="02000500000000000000" pitchFamily="2" charset="0"/>
              </a:rPr>
              <a:t>Critical Items to Remember</a:t>
            </a:r>
          </a:p>
        </p:txBody>
      </p:sp>
      <p:sp>
        <p:nvSpPr>
          <p:cNvPr id="3" name="Content Placeholder 2">
            <a:extLst>
              <a:ext uri="{FF2B5EF4-FFF2-40B4-BE49-F238E27FC236}">
                <a16:creationId xmlns:a16="http://schemas.microsoft.com/office/drawing/2014/main" id="{1589DB31-5DF7-4830-A898-2BD1034B4AD2}"/>
              </a:ext>
            </a:extLst>
          </p:cNvPr>
          <p:cNvSpPr>
            <a:spLocks noGrp="1"/>
          </p:cNvSpPr>
          <p:nvPr>
            <p:ph idx="1"/>
          </p:nvPr>
        </p:nvSpPr>
        <p:spPr>
          <a:xfrm>
            <a:off x="628650" y="1453662"/>
            <a:ext cx="7546086" cy="5158153"/>
          </a:xfrm>
        </p:spPr>
        <p:txBody>
          <a:bodyPr>
            <a:normAutofit/>
          </a:bodyPr>
          <a:lstStyle/>
          <a:p>
            <a:pPr>
              <a:lnSpc>
                <a:spcPct val="100000"/>
              </a:lnSpc>
            </a:pPr>
            <a:r>
              <a:rPr lang="en-US" sz="2000" dirty="0">
                <a:latin typeface="Avenir Next LT Pro" panose="020B0504020202020204" pitchFamily="34" charset="0"/>
                <a:ea typeface="Calibri" panose="020F0502020204030204" pitchFamily="34" charset="0"/>
                <a:cs typeface="Calibri Light" panose="020F0302020204030204" pitchFamily="34" charset="0"/>
              </a:rPr>
              <a:t>§ 576.201 </a:t>
            </a:r>
            <a:r>
              <a:rPr lang="en-US" sz="2000" dirty="0">
                <a:solidFill>
                  <a:srgbClr val="7030A0"/>
                </a:solidFill>
                <a:latin typeface="Avenir Next LT Pro" panose="020B0504020202020204" pitchFamily="34" charset="0"/>
                <a:ea typeface="Calibri" panose="020F0502020204030204" pitchFamily="34" charset="0"/>
                <a:cs typeface="Calibri Light" panose="020F0302020204030204" pitchFamily="34" charset="0"/>
              </a:rPr>
              <a:t>Matching requirement</a:t>
            </a:r>
          </a:p>
          <a:p>
            <a:pPr lvl="1">
              <a:lnSpc>
                <a:spcPct val="100000"/>
              </a:lnSpc>
            </a:pPr>
            <a:r>
              <a:rPr lang="en-US" sz="2000" dirty="0">
                <a:latin typeface="Avenir Next LT Pro" panose="020B0504020202020204" pitchFamily="34" charset="0"/>
                <a:ea typeface="Calibri" panose="020F0502020204030204" pitchFamily="34" charset="0"/>
                <a:cs typeface="Calibri Light" panose="020F0302020204030204" pitchFamily="34" charset="0"/>
              </a:rPr>
              <a:t>100% Match</a:t>
            </a:r>
          </a:p>
          <a:p>
            <a:pPr lvl="1">
              <a:lnSpc>
                <a:spcPct val="100000"/>
              </a:lnSpc>
            </a:pPr>
            <a:endParaRPr lang="en-US" sz="900" dirty="0">
              <a:latin typeface="Avenir Next LT Pro" panose="020B0504020202020204" pitchFamily="34" charset="0"/>
              <a:ea typeface="Calibri" panose="020F0502020204030204" pitchFamily="34" charset="0"/>
              <a:cs typeface="Calibri Light" panose="020F0302020204030204" pitchFamily="34" charset="0"/>
            </a:endParaRPr>
          </a:p>
          <a:p>
            <a:pPr>
              <a:lnSpc>
                <a:spcPct val="100000"/>
              </a:lnSpc>
            </a:pPr>
            <a:r>
              <a:rPr lang="en-US" sz="2000" dirty="0">
                <a:solidFill>
                  <a:srgbClr val="7030A0"/>
                </a:solidFill>
                <a:latin typeface="Avenir Next LT Pro" panose="020B0504020202020204" pitchFamily="34" charset="0"/>
                <a:ea typeface="Calibri" panose="020F0502020204030204" pitchFamily="34" charset="0"/>
                <a:cs typeface="Calibri Light" panose="020F0302020204030204" pitchFamily="34" charset="0"/>
              </a:rPr>
              <a:t>Written standards </a:t>
            </a:r>
            <a:r>
              <a:rPr lang="en-US" sz="2000" dirty="0">
                <a:latin typeface="Avenir Next LT Pro" panose="020B0504020202020204" pitchFamily="34" charset="0"/>
                <a:ea typeface="Calibri" panose="020F0502020204030204" pitchFamily="34" charset="0"/>
                <a:cs typeface="Calibri Light" panose="020F0302020204030204" pitchFamily="34" charset="0"/>
              </a:rPr>
              <a:t>for providing ESG assistance </a:t>
            </a:r>
          </a:p>
          <a:p>
            <a:pPr>
              <a:lnSpc>
                <a:spcPct val="100000"/>
              </a:lnSpc>
            </a:pPr>
            <a:endParaRPr lang="en-US" sz="900" dirty="0">
              <a:latin typeface="Avenir Next LT Pro" panose="020B0504020202020204" pitchFamily="34" charset="0"/>
              <a:ea typeface="Calibri" panose="020F0502020204030204" pitchFamily="34" charset="0"/>
              <a:cs typeface="Calibri Light" panose="020F0302020204030204" pitchFamily="34" charset="0"/>
            </a:endParaRPr>
          </a:p>
          <a:p>
            <a:pPr>
              <a:lnSpc>
                <a:spcPct val="100000"/>
              </a:lnSpc>
            </a:pPr>
            <a:r>
              <a:rPr lang="en-US" sz="2000" dirty="0">
                <a:latin typeface="Avenir Next LT Pro" panose="020B0504020202020204" pitchFamily="34" charset="0"/>
                <a:cs typeface="Calibri Light" panose="020F0302020204030204" pitchFamily="34" charset="0"/>
              </a:rPr>
              <a:t>Participation in </a:t>
            </a:r>
            <a:r>
              <a:rPr lang="en-US" sz="2000" dirty="0">
                <a:solidFill>
                  <a:srgbClr val="7030A0"/>
                </a:solidFill>
                <a:latin typeface="Avenir Next LT Pro" panose="020B0504020202020204" pitchFamily="34" charset="0"/>
                <a:cs typeface="Calibri Light" panose="020F0302020204030204" pitchFamily="34" charset="0"/>
              </a:rPr>
              <a:t>HMIS</a:t>
            </a:r>
            <a:r>
              <a:rPr lang="en-US" sz="2000" dirty="0">
                <a:solidFill>
                  <a:schemeClr val="accent6">
                    <a:lumMod val="75000"/>
                  </a:schemeClr>
                </a:solidFill>
                <a:latin typeface="Avenir Next LT Pro" panose="020B0504020202020204" pitchFamily="34" charset="0"/>
                <a:cs typeface="Calibri Light" panose="020F0302020204030204" pitchFamily="34" charset="0"/>
              </a:rPr>
              <a:t> </a:t>
            </a:r>
          </a:p>
          <a:p>
            <a:pPr>
              <a:lnSpc>
                <a:spcPct val="100000"/>
              </a:lnSpc>
            </a:pPr>
            <a:endParaRPr lang="en-US" sz="900" dirty="0">
              <a:solidFill>
                <a:schemeClr val="accent6">
                  <a:lumMod val="75000"/>
                </a:schemeClr>
              </a:solidFill>
              <a:latin typeface="Avenir Next LT Pro" panose="020B0504020202020204" pitchFamily="34" charset="0"/>
              <a:cs typeface="Calibri Light" panose="020F0302020204030204" pitchFamily="34" charset="0"/>
            </a:endParaRPr>
          </a:p>
          <a:p>
            <a:pPr>
              <a:lnSpc>
                <a:spcPct val="100000"/>
              </a:lnSpc>
            </a:pPr>
            <a:r>
              <a:rPr lang="en-US" sz="2000" dirty="0">
                <a:solidFill>
                  <a:srgbClr val="7030A0"/>
                </a:solidFill>
                <a:latin typeface="Avenir Next LT Pro" panose="020B0504020202020204" pitchFamily="34" charset="0"/>
                <a:cs typeface="Calibri Light" panose="020F0302020204030204" pitchFamily="34" charset="0"/>
              </a:rPr>
              <a:t>Recordkeeping </a:t>
            </a:r>
          </a:p>
          <a:p>
            <a:pPr lvl="1">
              <a:lnSpc>
                <a:spcPct val="100000"/>
              </a:lnSpc>
            </a:pPr>
            <a:r>
              <a:rPr lang="en-US" sz="2000" dirty="0">
                <a:latin typeface="Avenir Next LT Pro" panose="020B0504020202020204" pitchFamily="34" charset="0"/>
                <a:cs typeface="Calibri Light" panose="020F0302020204030204" pitchFamily="34" charset="0"/>
              </a:rPr>
              <a:t>Financial and Programmatic</a:t>
            </a:r>
          </a:p>
          <a:p>
            <a:pPr lvl="1">
              <a:lnSpc>
                <a:spcPct val="100000"/>
              </a:lnSpc>
            </a:pPr>
            <a:endParaRPr lang="en-US" sz="900" dirty="0">
              <a:latin typeface="Avenir Next LT Pro" panose="020B0504020202020204" pitchFamily="34" charset="0"/>
              <a:cs typeface="Calibri Light" panose="020F0302020204030204" pitchFamily="34" charset="0"/>
            </a:endParaRPr>
          </a:p>
          <a:p>
            <a:pPr>
              <a:lnSpc>
                <a:spcPct val="100000"/>
              </a:lnSpc>
            </a:pPr>
            <a:r>
              <a:rPr lang="en-US" sz="2000" dirty="0">
                <a:latin typeface="Avenir Next LT Pro" panose="020B0504020202020204" pitchFamily="34" charset="0"/>
                <a:ea typeface="Calibri" panose="020F0502020204030204" pitchFamily="34" charset="0"/>
                <a:cs typeface="Calibri Light" panose="020F0302020204030204" pitchFamily="34" charset="0"/>
              </a:rPr>
              <a:t>§ 576.405 </a:t>
            </a:r>
            <a:r>
              <a:rPr lang="en-US" sz="2000" dirty="0">
                <a:solidFill>
                  <a:srgbClr val="7030A0"/>
                </a:solidFill>
                <a:latin typeface="Avenir Next LT Pro" panose="020B0504020202020204" pitchFamily="34" charset="0"/>
                <a:ea typeface="Calibri" panose="020F0502020204030204" pitchFamily="34" charset="0"/>
                <a:cs typeface="Calibri Light" panose="020F0302020204030204" pitchFamily="34" charset="0"/>
              </a:rPr>
              <a:t>Homeless participation</a:t>
            </a:r>
          </a:p>
          <a:p>
            <a:pPr lvl="1">
              <a:lnSpc>
                <a:spcPct val="100000"/>
              </a:lnSpc>
            </a:pPr>
            <a:r>
              <a:rPr lang="en-US" sz="2000" dirty="0">
                <a:latin typeface="Avenir Next LT Pro" panose="020B0504020202020204" pitchFamily="34" charset="0"/>
                <a:cs typeface="Calibri Light" panose="020F0302020204030204" pitchFamily="34" charset="0"/>
              </a:rPr>
              <a:t>Need homeless or formerly homeless person on the Board or decision-making group</a:t>
            </a:r>
          </a:p>
        </p:txBody>
      </p:sp>
      <p:pic>
        <p:nvPicPr>
          <p:cNvPr id="5" name="Picture 4">
            <a:extLst>
              <a:ext uri="{FF2B5EF4-FFF2-40B4-BE49-F238E27FC236}">
                <a16:creationId xmlns:a16="http://schemas.microsoft.com/office/drawing/2014/main" id="{9E6A4E53-C024-4FF4-B2E2-92E32742E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585" y="1154723"/>
            <a:ext cx="2878015" cy="2878015"/>
          </a:xfrm>
          <a:prstGeom prst="rect">
            <a:avLst/>
          </a:prstGeom>
        </p:spPr>
      </p:pic>
      <p:grpSp>
        <p:nvGrpSpPr>
          <p:cNvPr id="4" name="Group 3">
            <a:extLst>
              <a:ext uri="{FF2B5EF4-FFF2-40B4-BE49-F238E27FC236}">
                <a16:creationId xmlns:a16="http://schemas.microsoft.com/office/drawing/2014/main" id="{92B8A8BB-FB87-1A8B-B2AE-0A7695528B41}"/>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48DD5464-7EEE-FDF9-4663-590D7659B0E2}"/>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BC6C9D-2FC3-ED38-0F58-9D2444BCB861}"/>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495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EDA4-9B40-44C8-9920-272C1D59729E}"/>
              </a:ext>
            </a:extLst>
          </p:cNvPr>
          <p:cNvSpPr>
            <a:spLocks noGrp="1"/>
          </p:cNvSpPr>
          <p:nvPr>
            <p:ph type="title"/>
          </p:nvPr>
        </p:nvSpPr>
        <p:spPr>
          <a:xfrm>
            <a:off x="628650" y="206630"/>
            <a:ext cx="7886700" cy="1325563"/>
          </a:xfrm>
        </p:spPr>
        <p:txBody>
          <a:bodyPr>
            <a:normAutofit/>
          </a:bodyPr>
          <a:lstStyle/>
          <a:p>
            <a:pPr algn="ctr"/>
            <a:r>
              <a:rPr lang="en-US" sz="4000" dirty="0">
                <a:solidFill>
                  <a:srgbClr val="333F50"/>
                </a:solidFill>
                <a:latin typeface="Sabon Next LT" panose="02000500000000000000" pitchFamily="2" charset="0"/>
                <a:cs typeface="Sabon Next LT" panose="02000500000000000000" pitchFamily="2" charset="0"/>
              </a:rPr>
              <a:t>Application Process</a:t>
            </a:r>
          </a:p>
        </p:txBody>
      </p:sp>
      <p:sp>
        <p:nvSpPr>
          <p:cNvPr id="3" name="Content Placeholder 2">
            <a:extLst>
              <a:ext uri="{FF2B5EF4-FFF2-40B4-BE49-F238E27FC236}">
                <a16:creationId xmlns:a16="http://schemas.microsoft.com/office/drawing/2014/main" id="{E6CB0B49-E5F2-4076-849A-B37D47FC6BDE}"/>
              </a:ext>
            </a:extLst>
          </p:cNvPr>
          <p:cNvSpPr>
            <a:spLocks noGrp="1"/>
          </p:cNvSpPr>
          <p:nvPr>
            <p:ph idx="1"/>
          </p:nvPr>
        </p:nvSpPr>
        <p:spPr>
          <a:xfrm>
            <a:off x="628650" y="1403956"/>
            <a:ext cx="7886700" cy="5181599"/>
          </a:xfrm>
        </p:spPr>
        <p:txBody>
          <a:bodyPr>
            <a:normAutofit/>
          </a:bodyPr>
          <a:lstStyle/>
          <a:p>
            <a:r>
              <a:rPr lang="en-US" sz="2000" dirty="0">
                <a:latin typeface="Avenir Next LT Pro" panose="020B0504020202020204" pitchFamily="34" charset="0"/>
              </a:rPr>
              <a:t>For State ESG funding – </a:t>
            </a:r>
          </a:p>
          <a:p>
            <a:pPr lvl="1"/>
            <a:r>
              <a:rPr lang="en-US" sz="2000" dirty="0">
                <a:latin typeface="Avenir Next LT Pro" panose="020B0504020202020204" pitchFamily="34" charset="0"/>
              </a:rPr>
              <a:t>SC Department of Administration, Office of Economic Opportunity (OEO) </a:t>
            </a:r>
          </a:p>
          <a:p>
            <a:pPr lvl="1"/>
            <a:r>
              <a:rPr lang="en-US" sz="2000" dirty="0">
                <a:latin typeface="Avenir Next LT Pro" panose="020B0504020202020204" pitchFamily="34" charset="0"/>
              </a:rPr>
              <a:t>Michelle </a:t>
            </a:r>
            <a:r>
              <a:rPr lang="en-US" sz="2000" dirty="0" err="1">
                <a:latin typeface="Avenir Next LT Pro" panose="020B0504020202020204" pitchFamily="34" charset="0"/>
              </a:rPr>
              <a:t>Dowlen</a:t>
            </a:r>
            <a:r>
              <a:rPr lang="en-US" sz="2000" dirty="0">
                <a:latin typeface="Avenir Next LT Pro" panose="020B0504020202020204" pitchFamily="34" charset="0"/>
              </a:rPr>
              <a:t>, ESG Program Manager</a:t>
            </a:r>
          </a:p>
          <a:p>
            <a:pPr lvl="1"/>
            <a:r>
              <a:rPr lang="en-US" sz="2000" dirty="0">
                <a:latin typeface="Avenir Next LT Pro" panose="020B0504020202020204" pitchFamily="34" charset="0"/>
              </a:rPr>
              <a:t>803-734-2454</a:t>
            </a:r>
          </a:p>
          <a:p>
            <a:pPr lvl="1"/>
            <a:r>
              <a:rPr lang="de-DE" sz="2000" dirty="0">
                <a:latin typeface="Avenir Next LT Pro" panose="020B0504020202020204" pitchFamily="34" charset="0"/>
                <a:hlinkClick r:id="rId2"/>
              </a:rPr>
              <a:t>michele.dowlen@admin.sc.gov</a:t>
            </a:r>
            <a:endParaRPr lang="de-DE" sz="2000" dirty="0">
              <a:latin typeface="Avenir Next LT Pro" panose="020B0504020202020204" pitchFamily="34" charset="0"/>
            </a:endParaRPr>
          </a:p>
          <a:p>
            <a:pPr marL="457200" lvl="1" indent="0">
              <a:buNone/>
            </a:pPr>
            <a:endParaRPr lang="en-US" sz="2000" dirty="0">
              <a:latin typeface="Avenir Next LT Pro" panose="020B0504020202020204" pitchFamily="34" charset="0"/>
            </a:endParaRPr>
          </a:p>
          <a:p>
            <a:r>
              <a:rPr lang="en-US" sz="2000" dirty="0">
                <a:latin typeface="Avenir Next LT Pro" panose="020B0504020202020204" pitchFamily="34" charset="0"/>
              </a:rPr>
              <a:t>For Greenville County ESG – </a:t>
            </a:r>
          </a:p>
          <a:p>
            <a:pPr lvl="1"/>
            <a:r>
              <a:rPr lang="en-US" sz="2000" dirty="0">
                <a:latin typeface="Avenir Next LT Pro" panose="020B0504020202020204" pitchFamily="34" charset="0"/>
              </a:rPr>
              <a:t>Greenville County Redevelopment Authority </a:t>
            </a:r>
          </a:p>
          <a:p>
            <a:pPr lvl="1"/>
            <a:r>
              <a:rPr lang="en-US" sz="2000" dirty="0">
                <a:latin typeface="Avenir Next LT Pro" panose="020B0504020202020204" pitchFamily="34" charset="0"/>
              </a:rPr>
              <a:t>Kristin Conley </a:t>
            </a:r>
          </a:p>
          <a:p>
            <a:pPr lvl="1"/>
            <a:r>
              <a:rPr lang="en-US" sz="2000" dirty="0">
                <a:latin typeface="Avenir Next LT Pro" panose="020B0504020202020204" pitchFamily="34" charset="0"/>
              </a:rPr>
              <a:t>(864) 242-9801 ext. 124</a:t>
            </a:r>
          </a:p>
          <a:p>
            <a:pPr lvl="1"/>
            <a:r>
              <a:rPr lang="en-US" sz="2000" dirty="0">
                <a:latin typeface="Avenir Next LT Pro" panose="020B0504020202020204" pitchFamily="34" charset="0"/>
                <a:hlinkClick r:id="rId3"/>
              </a:rPr>
              <a:t>kconley@gcra-sc.org</a:t>
            </a:r>
            <a:r>
              <a:rPr lang="de-DE" sz="2000" dirty="0">
                <a:latin typeface="Avenir Next LT Pro" panose="020B0504020202020204" pitchFamily="34" charset="0"/>
              </a:rPr>
              <a:t> </a:t>
            </a:r>
            <a:endParaRPr lang="en-US" sz="2000" dirty="0">
              <a:latin typeface="Avenir Next LT Pro" panose="020B0504020202020204" pitchFamily="34" charset="0"/>
            </a:endParaRPr>
          </a:p>
        </p:txBody>
      </p:sp>
      <p:grpSp>
        <p:nvGrpSpPr>
          <p:cNvPr id="4" name="Group 3">
            <a:extLst>
              <a:ext uri="{FF2B5EF4-FFF2-40B4-BE49-F238E27FC236}">
                <a16:creationId xmlns:a16="http://schemas.microsoft.com/office/drawing/2014/main" id="{ED85DEBB-9172-6E6B-6BDD-AB1145775F95}"/>
              </a:ext>
            </a:extLst>
          </p:cNvPr>
          <p:cNvGrpSpPr/>
          <p:nvPr/>
        </p:nvGrpSpPr>
        <p:grpSpPr>
          <a:xfrm>
            <a:off x="7614465" y="5689685"/>
            <a:ext cx="1742066" cy="1696191"/>
            <a:chOff x="7614465" y="5689685"/>
            <a:chExt cx="1742066" cy="1696191"/>
          </a:xfrm>
        </p:grpSpPr>
        <p:sp>
          <p:nvSpPr>
            <p:cNvPr id="5" name="Rectangle 4">
              <a:extLst>
                <a:ext uri="{FF2B5EF4-FFF2-40B4-BE49-F238E27FC236}">
                  <a16:creationId xmlns:a16="http://schemas.microsoft.com/office/drawing/2014/main" id="{BAF5A929-BC8A-C73B-F128-1F90390B3696}"/>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4A966A-43CD-CF87-5F5C-C0B53CDAEAD1}"/>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690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898A6C4F-34E2-A776-A3A6-09DF622F1E3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41D201A-451E-78F1-E5C1-ECD092BFA058}"/>
              </a:ext>
            </a:extLst>
          </p:cNvPr>
          <p:cNvSpPr txBox="1"/>
          <p:nvPr/>
        </p:nvSpPr>
        <p:spPr>
          <a:xfrm>
            <a:off x="1609007" y="1732155"/>
            <a:ext cx="5925984" cy="1200329"/>
          </a:xfrm>
          <a:prstGeom prst="rect">
            <a:avLst/>
          </a:prstGeom>
          <a:noFill/>
        </p:spPr>
        <p:txBody>
          <a:bodyPr wrap="square" rtlCol="0">
            <a:spAutoFit/>
          </a:bodyPr>
          <a:lstStyle/>
          <a:p>
            <a:pPr algn="ctr"/>
            <a:r>
              <a:rPr lang="en-US" sz="3600" dirty="0">
                <a:solidFill>
                  <a:schemeClr val="tx2">
                    <a:lumMod val="75000"/>
                  </a:schemeClr>
                </a:solidFill>
                <a:latin typeface="Sabon Next LT" panose="02000500000000000000" pitchFamily="2" charset="0"/>
                <a:cs typeface="Sabon Next LT" panose="02000500000000000000" pitchFamily="2" charset="0"/>
              </a:rPr>
              <a:t>Equal Access Rule and Preventing Family Separation</a:t>
            </a:r>
          </a:p>
        </p:txBody>
      </p:sp>
      <p:grpSp>
        <p:nvGrpSpPr>
          <p:cNvPr id="18" name="Group 17">
            <a:extLst>
              <a:ext uri="{FF2B5EF4-FFF2-40B4-BE49-F238E27FC236}">
                <a16:creationId xmlns:a16="http://schemas.microsoft.com/office/drawing/2014/main" id="{053C4147-1B5B-1913-96EA-1410CBB48850}"/>
              </a:ext>
            </a:extLst>
          </p:cNvPr>
          <p:cNvGrpSpPr/>
          <p:nvPr/>
        </p:nvGrpSpPr>
        <p:grpSpPr>
          <a:xfrm>
            <a:off x="2468879" y="3084473"/>
            <a:ext cx="4206240" cy="1188720"/>
            <a:chOff x="225146" y="3077100"/>
            <a:chExt cx="4758432" cy="1348898"/>
          </a:xfrm>
          <a:solidFill>
            <a:schemeClr val="tx2">
              <a:lumMod val="40000"/>
              <a:lumOff val="60000"/>
            </a:schemeClr>
          </a:solidFill>
        </p:grpSpPr>
        <p:sp>
          <p:nvSpPr>
            <p:cNvPr id="11" name="Rectangle: Rounded Corners 10">
              <a:extLst>
                <a:ext uri="{FF2B5EF4-FFF2-40B4-BE49-F238E27FC236}">
                  <a16:creationId xmlns:a16="http://schemas.microsoft.com/office/drawing/2014/main" id="{861EC958-53FB-FD5F-BA54-01C2C17CFC1F}"/>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91CADAD-3DB4-F0E7-67F2-ACCAAB418D2E}"/>
                </a:ext>
              </a:extLst>
            </p:cNvPr>
            <p:cNvSpPr txBox="1"/>
            <p:nvPr/>
          </p:nvSpPr>
          <p:spPr>
            <a:xfrm>
              <a:off x="225146" y="3419481"/>
              <a:ext cx="4758432" cy="628648"/>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Natalie Rivera</a:t>
              </a:r>
            </a:p>
            <a:p>
              <a:pPr algn="ctr"/>
              <a:r>
                <a:rPr lang="en-US" sz="1400" i="1" dirty="0">
                  <a:latin typeface="Avenir Next LT Pro" panose="020B0504020202020204" pitchFamily="34" charset="0"/>
                  <a:cs typeface="Sabon Next LT" panose="02000500000000000000" pitchFamily="2" charset="0"/>
                </a:rPr>
                <a:t>Director of CoC Operations</a:t>
              </a:r>
              <a:endParaRPr lang="en-US" sz="1200" i="1" dirty="0">
                <a:latin typeface="Avenir Next LT Pro" panose="020B0504020202020204" pitchFamily="34" charset="0"/>
                <a:cs typeface="Sabon Next LT" panose="02000500000000000000" pitchFamily="2" charset="0"/>
              </a:endParaRPr>
            </a:p>
          </p:txBody>
        </p:sp>
      </p:grpSp>
      <p:grpSp>
        <p:nvGrpSpPr>
          <p:cNvPr id="32" name="Group 31">
            <a:extLst>
              <a:ext uri="{FF2B5EF4-FFF2-40B4-BE49-F238E27FC236}">
                <a16:creationId xmlns:a16="http://schemas.microsoft.com/office/drawing/2014/main" id="{6AD1510D-EE92-C343-6D02-3845CF667CA2}"/>
              </a:ext>
            </a:extLst>
          </p:cNvPr>
          <p:cNvGrpSpPr/>
          <p:nvPr/>
        </p:nvGrpSpPr>
        <p:grpSpPr>
          <a:xfrm>
            <a:off x="-196977" y="4866501"/>
            <a:ext cx="2223011" cy="2244658"/>
            <a:chOff x="-196977" y="4866501"/>
            <a:chExt cx="2223011" cy="2244658"/>
          </a:xfrm>
        </p:grpSpPr>
        <p:sp>
          <p:nvSpPr>
            <p:cNvPr id="29" name="Rectangle 28">
              <a:extLst>
                <a:ext uri="{FF2B5EF4-FFF2-40B4-BE49-F238E27FC236}">
                  <a16:creationId xmlns:a16="http://schemas.microsoft.com/office/drawing/2014/main" id="{34F9F250-337F-FC2D-8CA4-4B151AD23D50}"/>
                </a:ext>
              </a:extLst>
            </p:cNvPr>
            <p:cNvSpPr/>
            <p:nvPr/>
          </p:nvSpPr>
          <p:spPr>
            <a:xfrm rot="2626950">
              <a:off x="-196977" y="5648119"/>
              <a:ext cx="1463040" cy="146304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C59C09-2FF8-179F-B8A3-BD7366A3ED8E}"/>
                </a:ext>
              </a:extLst>
            </p:cNvPr>
            <p:cNvSpPr/>
            <p:nvPr/>
          </p:nvSpPr>
          <p:spPr>
            <a:xfrm rot="2626950">
              <a:off x="1111634" y="5768951"/>
              <a:ext cx="914400" cy="91440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CE3735-2296-77D0-1121-006C81D5B15F}"/>
                </a:ext>
              </a:extLst>
            </p:cNvPr>
            <p:cNvSpPr/>
            <p:nvPr/>
          </p:nvSpPr>
          <p:spPr>
            <a:xfrm rot="2626950">
              <a:off x="84853" y="4866501"/>
              <a:ext cx="822960" cy="82296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647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7830B7E6-B7D0-749C-C4E3-456BA95F17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37F851-616F-823C-5880-4FED76CBA931}"/>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B6ACD7-CA91-2E0B-C2C2-67A85E04C9CE}"/>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69CF6EA-2F6D-5A3A-D964-F27B65B39860}"/>
              </a:ext>
            </a:extLst>
          </p:cNvPr>
          <p:cNvGrpSpPr/>
          <p:nvPr/>
        </p:nvGrpSpPr>
        <p:grpSpPr>
          <a:xfrm>
            <a:off x="111096" y="745621"/>
            <a:ext cx="4178893" cy="5366758"/>
            <a:chOff x="111096" y="745621"/>
            <a:chExt cx="4178893" cy="5366758"/>
          </a:xfrm>
        </p:grpSpPr>
        <p:grpSp>
          <p:nvGrpSpPr>
            <p:cNvPr id="18" name="Group 17">
              <a:extLst>
                <a:ext uri="{FF2B5EF4-FFF2-40B4-BE49-F238E27FC236}">
                  <a16:creationId xmlns:a16="http://schemas.microsoft.com/office/drawing/2014/main" id="{61AF8E18-75ED-9AD8-0167-02A2FB97D22A}"/>
                </a:ext>
              </a:extLst>
            </p:cNvPr>
            <p:cNvGrpSpPr/>
            <p:nvPr/>
          </p:nvGrpSpPr>
          <p:grpSpPr>
            <a:xfrm>
              <a:off x="111096" y="745621"/>
              <a:ext cx="4178893" cy="5366758"/>
              <a:chOff x="111096" y="745621"/>
              <a:chExt cx="4178893" cy="5366758"/>
            </a:xfrm>
          </p:grpSpPr>
          <p:sp>
            <p:nvSpPr>
              <p:cNvPr id="2" name="Rectangle: Rounded Corners 1">
                <a:extLst>
                  <a:ext uri="{FF2B5EF4-FFF2-40B4-BE49-F238E27FC236}">
                    <a16:creationId xmlns:a16="http://schemas.microsoft.com/office/drawing/2014/main" id="{10994424-F3DD-74C3-8CF8-6ECAC7E2BF56}"/>
                  </a:ext>
                </a:extLst>
              </p:cNvPr>
              <p:cNvSpPr/>
              <p:nvPr/>
            </p:nvSpPr>
            <p:spPr>
              <a:xfrm>
                <a:off x="555477" y="745621"/>
                <a:ext cx="3734512" cy="536675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988012-8B7B-B733-6006-8B8DAB638234}"/>
                  </a:ext>
                </a:extLst>
              </p:cNvPr>
              <p:cNvSpPr txBox="1"/>
              <p:nvPr/>
            </p:nvSpPr>
            <p:spPr>
              <a:xfrm>
                <a:off x="1025494" y="1230594"/>
                <a:ext cx="3110669" cy="3477875"/>
              </a:xfrm>
              <a:prstGeom prst="rect">
                <a:avLst/>
              </a:prstGeom>
              <a:noFill/>
            </p:spPr>
            <p:txBody>
              <a:bodyPr wrap="square" rtlCol="0">
                <a:spAutoFit/>
              </a:bodyPr>
              <a:lstStyle/>
              <a:p>
                <a:r>
                  <a:rPr lang="en-US" sz="2000" dirty="0">
                    <a:latin typeface="Avenir Next LT Pro" panose="020B0504020202020204" pitchFamily="34" charset="0"/>
                  </a:rPr>
                  <a:t>28% of LGBTQ youth reported experiencing homelessness or housing instability at some point in their lives, and those who did had two to four times the odds of reporting depression and anxiety compared to those with stable housing.</a:t>
                </a:r>
              </a:p>
            </p:txBody>
          </p:sp>
          <p:pic>
            <p:nvPicPr>
              <p:cNvPr id="10" name="Graphic 9" descr="Open quotation mark with solid fill">
                <a:extLst>
                  <a:ext uri="{FF2B5EF4-FFF2-40B4-BE49-F238E27FC236}">
                    <a16:creationId xmlns:a16="http://schemas.microsoft.com/office/drawing/2014/main" id="{CCE8E136-5D4D-B037-A4DD-CDDC65C496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111096" y="839637"/>
                <a:ext cx="1079433" cy="1079433"/>
              </a:xfrm>
              <a:prstGeom prst="rect">
                <a:avLst/>
              </a:prstGeom>
            </p:spPr>
          </p:pic>
          <p:pic>
            <p:nvPicPr>
              <p:cNvPr id="13" name="Picture 12" descr="A logo with text overlay&#10;&#10;Description automatically generated">
                <a:hlinkClick r:id="rId4"/>
                <a:extLst>
                  <a:ext uri="{FF2B5EF4-FFF2-40B4-BE49-F238E27FC236}">
                    <a16:creationId xmlns:a16="http://schemas.microsoft.com/office/drawing/2014/main" id="{59177B93-6260-C1BB-6396-6D27EA5DC1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3816" y1="28916" x2="13816" y2="28916"/>
                            <a14:foregroundMark x1="17434" y1="30120" x2="17434" y2="30120"/>
                            <a14:foregroundMark x1="20066" y1="30120" x2="20066" y2="30120"/>
                            <a14:foregroundMark x1="19737" y1="42771" x2="19737" y2="42771"/>
                            <a14:foregroundMark x1="25000" y1="43976" x2="25000" y2="43976"/>
                            <a14:foregroundMark x1="35526" y1="51807" x2="35526" y2="51807"/>
                            <a14:foregroundMark x1="49671" y1="54217" x2="49671" y2="54217"/>
                            <a14:foregroundMark x1="72697" y1="40361" x2="72697" y2="40361"/>
                            <a14:foregroundMark x1="81579" y1="29518" x2="81579" y2="29518"/>
                            <a14:foregroundMark x1="85526" y1="33133" x2="85526" y2="33133"/>
                            <a14:foregroundMark x1="79276" y1="21687" x2="79276" y2="21687"/>
                            <a14:foregroundMark x1="64803" y1="68675" x2="64803" y2="68675"/>
                            <a14:foregroundMark x1="57895" y1="65060" x2="57895" y2="65060"/>
                            <a14:foregroundMark x1="51974" y1="68072" x2="51974" y2="68072"/>
                            <a14:foregroundMark x1="46053" y1="72289" x2="46053" y2="72289"/>
                            <a14:foregroundMark x1="38816" y1="75904" x2="38816" y2="75904"/>
                            <a14:foregroundMark x1="31908" y1="72289" x2="31908" y2="72289"/>
                            <a14:foregroundMark x1="24671" y1="72892" x2="24671" y2="72892"/>
                          </a14:backgroundRemoval>
                        </a14:imgEffect>
                      </a14:imgLayer>
                    </a14:imgProps>
                  </a:ext>
                  <a:ext uri="{28A0092B-C50C-407E-A947-70E740481C1C}">
                    <a14:useLocalDpi xmlns:a14="http://schemas.microsoft.com/office/drawing/2010/main" val="0"/>
                  </a:ext>
                </a:extLst>
              </a:blip>
              <a:stretch>
                <a:fillRect/>
              </a:stretch>
            </p:blipFill>
            <p:spPr>
              <a:xfrm>
                <a:off x="1445568" y="4653137"/>
                <a:ext cx="2041559" cy="1114798"/>
              </a:xfrm>
              <a:prstGeom prst="rect">
                <a:avLst/>
              </a:prstGeom>
            </p:spPr>
          </p:pic>
        </p:grpSp>
        <p:sp>
          <p:nvSpPr>
            <p:cNvPr id="25" name="TextBox 24">
              <a:extLst>
                <a:ext uri="{FF2B5EF4-FFF2-40B4-BE49-F238E27FC236}">
                  <a16:creationId xmlns:a16="http://schemas.microsoft.com/office/drawing/2014/main" id="{C6A7F28E-F38E-7590-2173-0B15B6C47875}"/>
                </a:ext>
              </a:extLst>
            </p:cNvPr>
            <p:cNvSpPr txBox="1"/>
            <p:nvPr/>
          </p:nvSpPr>
          <p:spPr>
            <a:xfrm>
              <a:off x="1564281" y="5583269"/>
              <a:ext cx="1716903" cy="369332"/>
            </a:xfrm>
            <a:prstGeom prst="rect">
              <a:avLst/>
            </a:prstGeom>
            <a:noFill/>
          </p:spPr>
          <p:txBody>
            <a:bodyPr wrap="square" rtlCol="0">
              <a:spAutoFit/>
            </a:bodyPr>
            <a:lstStyle/>
            <a:p>
              <a:pPr algn="ctr"/>
              <a:r>
                <a:rPr lang="en-US" dirty="0">
                  <a:solidFill>
                    <a:srgbClr val="333F50"/>
                  </a:solidFill>
                  <a:latin typeface="Avenir Next LT Pro" panose="020B0504020202020204" pitchFamily="34" charset="0"/>
                </a:rPr>
                <a:t>2022</a:t>
              </a:r>
            </a:p>
          </p:txBody>
        </p:sp>
      </p:grpSp>
      <p:grpSp>
        <p:nvGrpSpPr>
          <p:cNvPr id="32" name="Group 31">
            <a:extLst>
              <a:ext uri="{FF2B5EF4-FFF2-40B4-BE49-F238E27FC236}">
                <a16:creationId xmlns:a16="http://schemas.microsoft.com/office/drawing/2014/main" id="{0AA06F66-A2A9-AA31-2CC8-7E25E3706CD1}"/>
              </a:ext>
            </a:extLst>
          </p:cNvPr>
          <p:cNvGrpSpPr/>
          <p:nvPr/>
        </p:nvGrpSpPr>
        <p:grpSpPr>
          <a:xfrm>
            <a:off x="4734370" y="745621"/>
            <a:ext cx="4170346" cy="5366758"/>
            <a:chOff x="4734370" y="745621"/>
            <a:chExt cx="4170346" cy="5366758"/>
          </a:xfrm>
        </p:grpSpPr>
        <p:sp>
          <p:nvSpPr>
            <p:cNvPr id="33" name="TextBox 32">
              <a:extLst>
                <a:ext uri="{FF2B5EF4-FFF2-40B4-BE49-F238E27FC236}">
                  <a16:creationId xmlns:a16="http://schemas.microsoft.com/office/drawing/2014/main" id="{9850C851-911C-009D-7218-50312D606BD7}"/>
                </a:ext>
              </a:extLst>
            </p:cNvPr>
            <p:cNvSpPr txBox="1"/>
            <p:nvPr/>
          </p:nvSpPr>
          <p:spPr>
            <a:xfrm>
              <a:off x="5208094" y="1230594"/>
              <a:ext cx="2980825" cy="2862322"/>
            </a:xfrm>
            <a:prstGeom prst="rect">
              <a:avLst/>
            </a:prstGeom>
            <a:noFill/>
          </p:spPr>
          <p:txBody>
            <a:bodyPr wrap="square" rtlCol="0">
              <a:spAutoFit/>
            </a:bodyPr>
            <a:lstStyle/>
            <a:p>
              <a:r>
                <a:rPr lang="en-US" sz="2000" dirty="0">
                  <a:latin typeface="Avenir Next LT Pro" panose="020B0504020202020204" pitchFamily="34" charset="0"/>
                </a:rPr>
                <a:t>48% of LGB couples experience adverse treatment when seeking senior housing.</a:t>
              </a:r>
            </a:p>
            <a:p>
              <a:endParaRPr lang="en-US" sz="2000" dirty="0">
                <a:latin typeface="Avenir Next LT Pro" panose="020B0504020202020204" pitchFamily="34" charset="0"/>
              </a:endParaRPr>
            </a:p>
            <a:p>
              <a:r>
                <a:rPr lang="en-US" sz="2000" dirty="0">
                  <a:latin typeface="Avenir Next LT Pro" panose="020B0504020202020204" pitchFamily="34" charset="0"/>
                </a:rPr>
                <a:t>34% of LGBT older adults fear having to re-closet themselves when seeking senior housing.</a:t>
              </a:r>
              <a:endParaRPr lang="en-US" sz="2400" dirty="0">
                <a:latin typeface="Avenir Next LT Pro" panose="020B0504020202020204" pitchFamily="34" charset="0"/>
              </a:endParaRPr>
            </a:p>
          </p:txBody>
        </p:sp>
        <p:grpSp>
          <p:nvGrpSpPr>
            <p:cNvPr id="34" name="Group 33">
              <a:extLst>
                <a:ext uri="{FF2B5EF4-FFF2-40B4-BE49-F238E27FC236}">
                  <a16:creationId xmlns:a16="http://schemas.microsoft.com/office/drawing/2014/main" id="{2279969C-87B5-F285-2DED-8EF91ECAE5C2}"/>
                </a:ext>
              </a:extLst>
            </p:cNvPr>
            <p:cNvGrpSpPr/>
            <p:nvPr/>
          </p:nvGrpSpPr>
          <p:grpSpPr>
            <a:xfrm>
              <a:off x="4734370" y="745621"/>
              <a:ext cx="4170346" cy="5366758"/>
              <a:chOff x="4734370" y="745621"/>
              <a:chExt cx="4170346" cy="5366758"/>
            </a:xfrm>
          </p:grpSpPr>
          <p:sp>
            <p:nvSpPr>
              <p:cNvPr id="35" name="Rectangle: Rounded Corners 34">
                <a:extLst>
                  <a:ext uri="{FF2B5EF4-FFF2-40B4-BE49-F238E27FC236}">
                    <a16:creationId xmlns:a16="http://schemas.microsoft.com/office/drawing/2014/main" id="{1909C25B-DDC6-034D-56B3-0C64E2AB25AB}"/>
                  </a:ext>
                </a:extLst>
              </p:cNvPr>
              <p:cNvSpPr/>
              <p:nvPr/>
            </p:nvSpPr>
            <p:spPr>
              <a:xfrm>
                <a:off x="4734370" y="745621"/>
                <a:ext cx="3734512" cy="536675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Open quotation mark with solid fill">
                <a:extLst>
                  <a:ext uri="{FF2B5EF4-FFF2-40B4-BE49-F238E27FC236}">
                    <a16:creationId xmlns:a16="http://schemas.microsoft.com/office/drawing/2014/main" id="{297951F2-C2A9-8FD9-25B4-EFE66B65FA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25283" y="4131103"/>
                <a:ext cx="1079433" cy="1079433"/>
              </a:xfrm>
              <a:prstGeom prst="rect">
                <a:avLst/>
              </a:prstGeom>
            </p:spPr>
          </p:pic>
          <p:sp>
            <p:nvSpPr>
              <p:cNvPr id="37" name="TextBox 36">
                <a:extLst>
                  <a:ext uri="{FF2B5EF4-FFF2-40B4-BE49-F238E27FC236}">
                    <a16:creationId xmlns:a16="http://schemas.microsoft.com/office/drawing/2014/main" id="{418CA75F-0941-E094-0A75-A987DEA6C28B}"/>
                  </a:ext>
                </a:extLst>
              </p:cNvPr>
              <p:cNvSpPr txBox="1"/>
              <p:nvPr/>
            </p:nvSpPr>
            <p:spPr>
              <a:xfrm>
                <a:off x="5743174" y="5627406"/>
                <a:ext cx="1716903" cy="369332"/>
              </a:xfrm>
              <a:prstGeom prst="rect">
                <a:avLst/>
              </a:prstGeom>
              <a:noFill/>
            </p:spPr>
            <p:txBody>
              <a:bodyPr wrap="square" rtlCol="0">
                <a:spAutoFit/>
              </a:bodyPr>
              <a:lstStyle/>
              <a:p>
                <a:pPr algn="ctr"/>
                <a:r>
                  <a:rPr lang="en-US" dirty="0">
                    <a:solidFill>
                      <a:srgbClr val="333F50"/>
                    </a:solidFill>
                    <a:latin typeface="Avenir Next LT Pro" panose="020B0504020202020204" pitchFamily="34" charset="0"/>
                  </a:rPr>
                  <a:t>2018</a:t>
                </a:r>
              </a:p>
            </p:txBody>
          </p:sp>
          <p:pic>
            <p:nvPicPr>
              <p:cNvPr id="38" name="Picture 37" descr="A black and blue sign with white text&#10;&#10;Description automatically generated">
                <a:extLst>
                  <a:ext uri="{FF2B5EF4-FFF2-40B4-BE49-F238E27FC236}">
                    <a16:creationId xmlns:a16="http://schemas.microsoft.com/office/drawing/2014/main" id="{CF35DCD2-6710-C20F-2028-11AAA0645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3687" y="4887956"/>
                <a:ext cx="1929406" cy="645160"/>
              </a:xfrm>
              <a:prstGeom prst="rect">
                <a:avLst/>
              </a:prstGeom>
            </p:spPr>
          </p:pic>
        </p:grpSp>
      </p:grpSp>
    </p:spTree>
    <p:extLst>
      <p:ext uri="{BB962C8B-B14F-4D97-AF65-F5344CB8AC3E}">
        <p14:creationId xmlns:p14="http://schemas.microsoft.com/office/powerpoint/2010/main" val="12115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DED44BA3-C3BE-5586-4F4A-7B97E68D2AA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F8E9205-CAE2-E485-CEE0-9D22E19A2D8A}"/>
              </a:ext>
            </a:extLst>
          </p:cNvPr>
          <p:cNvSpPr txBox="1"/>
          <p:nvPr/>
        </p:nvSpPr>
        <p:spPr>
          <a:xfrm>
            <a:off x="589133" y="498564"/>
            <a:ext cx="6025311"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Proposed Rule vs. Final Rule</a:t>
            </a:r>
          </a:p>
        </p:txBody>
      </p:sp>
      <p:sp>
        <p:nvSpPr>
          <p:cNvPr id="3" name="Rectangle 2">
            <a:extLst>
              <a:ext uri="{FF2B5EF4-FFF2-40B4-BE49-F238E27FC236}">
                <a16:creationId xmlns:a16="http://schemas.microsoft.com/office/drawing/2014/main" id="{33E67EC3-61B9-2087-E90F-67C1ED6C3F01}"/>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A5A9DE-29E3-01F9-6D05-3F7281865242}"/>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9BB46C-BFF2-A0F1-08D4-B22904FC9C83}"/>
              </a:ext>
            </a:extLst>
          </p:cNvPr>
          <p:cNvSpPr txBox="1"/>
          <p:nvPr/>
        </p:nvSpPr>
        <p:spPr>
          <a:xfrm>
            <a:off x="1103681" y="1706302"/>
            <a:ext cx="6936637" cy="1015663"/>
          </a:xfrm>
          <a:prstGeom prst="rect">
            <a:avLst/>
          </a:prstGeom>
          <a:noFill/>
        </p:spPr>
        <p:txBody>
          <a:bodyPr wrap="square" rtlCol="0">
            <a:spAutoFit/>
          </a:bodyPr>
          <a:lstStyle/>
          <a:p>
            <a:pPr algn="ctr"/>
            <a:r>
              <a:rPr lang="en-US" sz="2000" b="1" dirty="0">
                <a:latin typeface="Avenir Next LT Pro" panose="020B0504020202020204" pitchFamily="34" charset="0"/>
              </a:rPr>
              <a:t>Proposed Rule: </a:t>
            </a:r>
            <a:r>
              <a:rPr lang="en-US" sz="2000" dirty="0">
                <a:latin typeface="Avenir Next LT Pro" panose="020B0504020202020204" pitchFamily="34" charset="0"/>
              </a:rPr>
              <a:t>When a federal agency like HUD wants to implement a new regulation, they publish a proposed rule in the Federal Register and open it to public comment. </a:t>
            </a:r>
            <a:endParaRPr lang="en-US" sz="2000" b="1" dirty="0">
              <a:latin typeface="Avenir Next LT Pro" panose="020B0504020202020204" pitchFamily="34" charset="0"/>
            </a:endParaRPr>
          </a:p>
        </p:txBody>
      </p:sp>
      <p:sp>
        <p:nvSpPr>
          <p:cNvPr id="5" name="TextBox 4">
            <a:extLst>
              <a:ext uri="{FF2B5EF4-FFF2-40B4-BE49-F238E27FC236}">
                <a16:creationId xmlns:a16="http://schemas.microsoft.com/office/drawing/2014/main" id="{228DA080-ACC8-1A6B-5C33-74E0A7565939}"/>
              </a:ext>
            </a:extLst>
          </p:cNvPr>
          <p:cNvSpPr txBox="1"/>
          <p:nvPr/>
        </p:nvSpPr>
        <p:spPr>
          <a:xfrm>
            <a:off x="1103681" y="3157663"/>
            <a:ext cx="7006278" cy="1015663"/>
          </a:xfrm>
          <a:prstGeom prst="rect">
            <a:avLst/>
          </a:prstGeom>
          <a:noFill/>
        </p:spPr>
        <p:txBody>
          <a:bodyPr wrap="square" rtlCol="0">
            <a:spAutoFit/>
          </a:bodyPr>
          <a:lstStyle/>
          <a:p>
            <a:pPr algn="ctr"/>
            <a:r>
              <a:rPr lang="en-US" sz="2000" b="1" dirty="0">
                <a:latin typeface="Avenir Next LT Pro" panose="020B0504020202020204" pitchFamily="34" charset="0"/>
              </a:rPr>
              <a:t>Final Rule: </a:t>
            </a:r>
            <a:r>
              <a:rPr lang="en-US" sz="2000" dirty="0">
                <a:latin typeface="Avenir Next LT Pro" panose="020B0504020202020204" pitchFamily="34" charset="0"/>
              </a:rPr>
              <a:t>The proposed rule only becomes final when an agency can conclude that the proposed solution will help solve the identified problem and will be cost effective. </a:t>
            </a:r>
            <a:endParaRPr lang="en-US" sz="2000" b="1" dirty="0">
              <a:latin typeface="Avenir Next LT Pro" panose="020B0504020202020204" pitchFamily="34" charset="0"/>
            </a:endParaRPr>
          </a:p>
        </p:txBody>
      </p:sp>
    </p:spTree>
    <p:extLst>
      <p:ext uri="{BB962C8B-B14F-4D97-AF65-F5344CB8AC3E}">
        <p14:creationId xmlns:p14="http://schemas.microsoft.com/office/powerpoint/2010/main" val="179417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24984A87-F7F1-E05D-77D8-A9D5487AACD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FA03672-0C31-9C3C-B6D7-0A58017701CC}"/>
              </a:ext>
            </a:extLst>
          </p:cNvPr>
          <p:cNvSpPr txBox="1"/>
          <p:nvPr/>
        </p:nvSpPr>
        <p:spPr>
          <a:xfrm>
            <a:off x="589133" y="498564"/>
            <a:ext cx="6025311"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Background of Equal Access</a:t>
            </a:r>
            <a:endParaRPr lang="en-US" i="1" dirty="0">
              <a:latin typeface="Avenir Next LT Pro" panose="020B0504020202020204" pitchFamily="34" charset="0"/>
              <a:cs typeface="Sabon Next LT" panose="02000500000000000000" pitchFamily="2" charset="0"/>
            </a:endParaRPr>
          </a:p>
        </p:txBody>
      </p:sp>
      <p:sp>
        <p:nvSpPr>
          <p:cNvPr id="3" name="Rectangle 2">
            <a:extLst>
              <a:ext uri="{FF2B5EF4-FFF2-40B4-BE49-F238E27FC236}">
                <a16:creationId xmlns:a16="http://schemas.microsoft.com/office/drawing/2014/main" id="{6F402940-4E88-EC88-FFF3-C1DB81B1F424}"/>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7F6A3F-12D2-2C02-B34E-58E33155B320}"/>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arget with solid fill">
            <a:extLst>
              <a:ext uri="{FF2B5EF4-FFF2-40B4-BE49-F238E27FC236}">
                <a16:creationId xmlns:a16="http://schemas.microsoft.com/office/drawing/2014/main" id="{F0D7D609-5B4A-A549-92E9-4F7711B95A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33" y="1385417"/>
            <a:ext cx="479091" cy="479091"/>
          </a:xfrm>
          <a:prstGeom prst="rect">
            <a:avLst/>
          </a:prstGeom>
        </p:spPr>
      </p:pic>
      <p:sp>
        <p:nvSpPr>
          <p:cNvPr id="23" name="TextBox 22">
            <a:extLst>
              <a:ext uri="{FF2B5EF4-FFF2-40B4-BE49-F238E27FC236}">
                <a16:creationId xmlns:a16="http://schemas.microsoft.com/office/drawing/2014/main" id="{C4AD29E0-9763-0DD9-2B3F-C2471B5DB509}"/>
              </a:ext>
            </a:extLst>
          </p:cNvPr>
          <p:cNvSpPr txBox="1"/>
          <p:nvPr/>
        </p:nvSpPr>
        <p:spPr>
          <a:xfrm>
            <a:off x="1153678" y="1387417"/>
            <a:ext cx="7555009" cy="646331"/>
          </a:xfrm>
          <a:prstGeom prst="rect">
            <a:avLst/>
          </a:prstGeom>
          <a:noFill/>
        </p:spPr>
        <p:txBody>
          <a:bodyPr wrap="square" rtlCol="0">
            <a:spAutoFit/>
          </a:bodyPr>
          <a:lstStyle/>
          <a:p>
            <a:r>
              <a:rPr lang="en-US" dirty="0">
                <a:latin typeface="Avenir Next LT Pro" panose="020B0504020202020204" pitchFamily="34" charset="0"/>
              </a:rPr>
              <a:t>2011: HUD released proposed rule, evidencing that LGBTQ+ persons were being arbitrarily excluded from some housing opportunities. </a:t>
            </a:r>
          </a:p>
        </p:txBody>
      </p:sp>
      <p:grpSp>
        <p:nvGrpSpPr>
          <p:cNvPr id="32" name="Group 31">
            <a:extLst>
              <a:ext uri="{FF2B5EF4-FFF2-40B4-BE49-F238E27FC236}">
                <a16:creationId xmlns:a16="http://schemas.microsoft.com/office/drawing/2014/main" id="{A4EA84DC-9CA6-5E87-7456-D89202D20F51}"/>
              </a:ext>
            </a:extLst>
          </p:cNvPr>
          <p:cNvGrpSpPr/>
          <p:nvPr/>
        </p:nvGrpSpPr>
        <p:grpSpPr>
          <a:xfrm>
            <a:off x="589133" y="1864508"/>
            <a:ext cx="8119555" cy="1662331"/>
            <a:chOff x="589133" y="1864508"/>
            <a:chExt cx="8119555" cy="1662331"/>
          </a:xfrm>
        </p:grpSpPr>
        <p:pic>
          <p:nvPicPr>
            <p:cNvPr id="21" name="Graphic 20" descr="Target with solid fill">
              <a:extLst>
                <a:ext uri="{FF2B5EF4-FFF2-40B4-BE49-F238E27FC236}">
                  <a16:creationId xmlns:a16="http://schemas.microsoft.com/office/drawing/2014/main" id="{FF20A596-73B2-3F37-758E-CF400A1910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33" y="2879508"/>
              <a:ext cx="479091" cy="479091"/>
            </a:xfrm>
            <a:prstGeom prst="rect">
              <a:avLst/>
            </a:prstGeom>
          </p:spPr>
        </p:pic>
        <p:cxnSp>
          <p:nvCxnSpPr>
            <p:cNvPr id="25" name="Straight Connector 24">
              <a:extLst>
                <a:ext uri="{FF2B5EF4-FFF2-40B4-BE49-F238E27FC236}">
                  <a16:creationId xmlns:a16="http://schemas.microsoft.com/office/drawing/2014/main" id="{3ABC6D24-6560-BD35-13D5-2F25B2117918}"/>
                </a:ext>
              </a:extLst>
            </p:cNvPr>
            <p:cNvCxnSpPr>
              <a:cxnSpLocks/>
            </p:cNvCxnSpPr>
            <p:nvPr/>
          </p:nvCxnSpPr>
          <p:spPr>
            <a:xfrm>
              <a:off x="828942" y="1864508"/>
              <a:ext cx="0" cy="1015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CD631C-FA13-ACF5-E89F-2D1BE3C26A30}"/>
                </a:ext>
              </a:extLst>
            </p:cNvPr>
            <p:cNvSpPr txBox="1"/>
            <p:nvPr/>
          </p:nvSpPr>
          <p:spPr>
            <a:xfrm>
              <a:off x="1153679" y="2880508"/>
              <a:ext cx="7555009" cy="646331"/>
            </a:xfrm>
            <a:prstGeom prst="rect">
              <a:avLst/>
            </a:prstGeom>
            <a:noFill/>
          </p:spPr>
          <p:txBody>
            <a:bodyPr wrap="square" rtlCol="0">
              <a:spAutoFit/>
            </a:bodyPr>
            <a:lstStyle/>
            <a:p>
              <a:r>
                <a:rPr lang="en-US" dirty="0">
                  <a:latin typeface="Avenir Next LT Pro" panose="020B0504020202020204" pitchFamily="34" charset="0"/>
                </a:rPr>
                <a:t>2012: </a:t>
              </a:r>
              <a:r>
                <a:rPr lang="en-US" dirty="0">
                  <a:solidFill>
                    <a:srgbClr val="7030A0"/>
                  </a:solidFill>
                  <a:latin typeface="Avenir Next LT Pro" panose="020B0504020202020204" pitchFamily="34" charset="0"/>
                </a:rPr>
                <a:t>Equal Access to Housing in HUD Programs Regardless of Sexual Orientation or Gender Identity </a:t>
              </a:r>
              <a:r>
                <a:rPr lang="en-US" dirty="0">
                  <a:latin typeface="Avenir Next LT Pro" panose="020B0504020202020204" pitchFamily="34" charset="0"/>
                </a:rPr>
                <a:t>became a final rule.  </a:t>
              </a:r>
            </a:p>
          </p:txBody>
        </p:sp>
      </p:grpSp>
      <p:grpSp>
        <p:nvGrpSpPr>
          <p:cNvPr id="33" name="Group 32">
            <a:extLst>
              <a:ext uri="{FF2B5EF4-FFF2-40B4-BE49-F238E27FC236}">
                <a16:creationId xmlns:a16="http://schemas.microsoft.com/office/drawing/2014/main" id="{8080563F-1B21-FA45-4DCD-C49A583E3B42}"/>
              </a:ext>
            </a:extLst>
          </p:cNvPr>
          <p:cNvGrpSpPr/>
          <p:nvPr/>
        </p:nvGrpSpPr>
        <p:grpSpPr>
          <a:xfrm>
            <a:off x="589132" y="3358599"/>
            <a:ext cx="8119557" cy="1938330"/>
            <a:chOff x="589132" y="3358599"/>
            <a:chExt cx="8119557" cy="1938330"/>
          </a:xfrm>
        </p:grpSpPr>
        <p:pic>
          <p:nvPicPr>
            <p:cNvPr id="28" name="Graphic 27" descr="Target with solid fill">
              <a:extLst>
                <a:ext uri="{FF2B5EF4-FFF2-40B4-BE49-F238E27FC236}">
                  <a16:creationId xmlns:a16="http://schemas.microsoft.com/office/drawing/2014/main" id="{35D62F07-2EA3-7E34-F300-DCE870D00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132" y="4373599"/>
              <a:ext cx="479091" cy="479091"/>
            </a:xfrm>
            <a:prstGeom prst="rect">
              <a:avLst/>
            </a:prstGeom>
          </p:spPr>
        </p:pic>
        <p:cxnSp>
          <p:nvCxnSpPr>
            <p:cNvPr id="29" name="Straight Connector 28">
              <a:extLst>
                <a:ext uri="{FF2B5EF4-FFF2-40B4-BE49-F238E27FC236}">
                  <a16:creationId xmlns:a16="http://schemas.microsoft.com/office/drawing/2014/main" id="{BEA46622-E3A0-3DC5-FAFF-A57028B6EC70}"/>
                </a:ext>
              </a:extLst>
            </p:cNvPr>
            <p:cNvCxnSpPr>
              <a:cxnSpLocks/>
            </p:cNvCxnSpPr>
            <p:nvPr/>
          </p:nvCxnSpPr>
          <p:spPr>
            <a:xfrm>
              <a:off x="828677" y="3358599"/>
              <a:ext cx="0" cy="1015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C5CA81C-2F0D-57E0-3C99-4ED7C75E2BE6}"/>
                </a:ext>
              </a:extLst>
            </p:cNvPr>
            <p:cNvSpPr txBox="1"/>
            <p:nvPr/>
          </p:nvSpPr>
          <p:spPr>
            <a:xfrm>
              <a:off x="1153680" y="4373599"/>
              <a:ext cx="7555009" cy="923330"/>
            </a:xfrm>
            <a:prstGeom prst="rect">
              <a:avLst/>
            </a:prstGeom>
            <a:noFill/>
          </p:spPr>
          <p:txBody>
            <a:bodyPr wrap="square" rtlCol="0">
              <a:spAutoFit/>
            </a:bodyPr>
            <a:lstStyle/>
            <a:p>
              <a:r>
                <a:rPr lang="en-US" dirty="0">
                  <a:latin typeface="Avenir Next LT Pro" panose="020B0504020202020204" pitchFamily="34" charset="0"/>
                </a:rPr>
                <a:t>2016: </a:t>
              </a:r>
              <a:r>
                <a:rPr lang="en-US" dirty="0">
                  <a:solidFill>
                    <a:srgbClr val="7030A0"/>
                  </a:solidFill>
                  <a:latin typeface="Avenir Next LT Pro" panose="020B0504020202020204" pitchFamily="34" charset="0"/>
                </a:rPr>
                <a:t>Equal Access in Accordance With an Individual’s Gender Identity in Community Planning and Development Programs </a:t>
              </a:r>
              <a:r>
                <a:rPr lang="en-US" dirty="0">
                  <a:latin typeface="Avenir Next LT Pro" panose="020B0504020202020204" pitchFamily="34" charset="0"/>
                </a:rPr>
                <a:t>was proposed by HUD and later became a final rule.  </a:t>
              </a:r>
            </a:p>
          </p:txBody>
        </p:sp>
      </p:grpSp>
    </p:spTree>
    <p:extLst>
      <p:ext uri="{BB962C8B-B14F-4D97-AF65-F5344CB8AC3E}">
        <p14:creationId xmlns:p14="http://schemas.microsoft.com/office/powerpoint/2010/main" val="45239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631746B2-0216-4DB0-F21F-AF2B5B8B71AD}"/>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FCDB24C9-EB84-5740-E60D-970EA211A509}"/>
              </a:ext>
            </a:extLst>
          </p:cNvPr>
          <p:cNvSpPr txBox="1"/>
          <p:nvPr/>
        </p:nvSpPr>
        <p:spPr>
          <a:xfrm>
            <a:off x="2036959" y="3491466"/>
            <a:ext cx="5070076" cy="800219"/>
          </a:xfrm>
          <a:prstGeom prst="rect">
            <a:avLst/>
          </a:prstGeom>
          <a:noFill/>
        </p:spPr>
        <p:txBody>
          <a:bodyPr wrap="square" rtlCol="0">
            <a:spAutoFit/>
          </a:bodyPr>
          <a:lstStyle/>
          <a:p>
            <a:pPr algn="ctr">
              <a:lnSpc>
                <a:spcPct val="150000"/>
              </a:lnSpc>
            </a:pPr>
            <a:r>
              <a:rPr lang="en-US" sz="2000" dirty="0">
                <a:latin typeface="Avenir Next LT Pro" panose="020B0504020202020204" pitchFamily="34" charset="0"/>
                <a:cs typeface="Sabon Next LT" panose="02000500000000000000" pitchFamily="2" charset="0"/>
              </a:rPr>
              <a:t>Brooks Bryant, Project Care</a:t>
            </a:r>
          </a:p>
          <a:p>
            <a:pPr algn="ctr"/>
            <a:r>
              <a:rPr lang="en-US" sz="1600" i="1" dirty="0">
                <a:latin typeface="Avenir Next LT Pro" panose="020B0504020202020204" pitchFamily="34" charset="0"/>
                <a:cs typeface="Sabon Next LT" panose="02000500000000000000" pitchFamily="2" charset="0"/>
              </a:rPr>
              <a:t>Greenville/Laurens Chapter At-Large Member</a:t>
            </a:r>
          </a:p>
        </p:txBody>
      </p:sp>
      <p:sp>
        <p:nvSpPr>
          <p:cNvPr id="9" name="Arc 8">
            <a:extLst>
              <a:ext uri="{FF2B5EF4-FFF2-40B4-BE49-F238E27FC236}">
                <a16:creationId xmlns:a16="http://schemas.microsoft.com/office/drawing/2014/main" id="{81A2AEA5-7A06-5EE3-4495-6D69C2316F73}"/>
              </a:ext>
            </a:extLst>
          </p:cNvPr>
          <p:cNvSpPr/>
          <p:nvPr/>
        </p:nvSpPr>
        <p:spPr>
          <a:xfrm rot="10800000">
            <a:off x="-982767" y="-1025495"/>
            <a:ext cx="11109533" cy="2640650"/>
          </a:xfrm>
          <a:prstGeom prst="arc">
            <a:avLst>
              <a:gd name="adj1" fmla="val 11352729"/>
              <a:gd name="adj2" fmla="val 210472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lowchart: Off-page Connector 13">
            <a:extLst>
              <a:ext uri="{FF2B5EF4-FFF2-40B4-BE49-F238E27FC236}">
                <a16:creationId xmlns:a16="http://schemas.microsoft.com/office/drawing/2014/main" id="{5A766613-1578-81D6-C796-F51C8EC45CDF}"/>
              </a:ext>
            </a:extLst>
          </p:cNvPr>
          <p:cNvSpPr/>
          <p:nvPr/>
        </p:nvSpPr>
        <p:spPr>
          <a:xfrm>
            <a:off x="4120814" y="1615156"/>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16" name="Flowchart: Off-page Connector 15">
            <a:extLst>
              <a:ext uri="{FF2B5EF4-FFF2-40B4-BE49-F238E27FC236}">
                <a16:creationId xmlns:a16="http://schemas.microsoft.com/office/drawing/2014/main" id="{C1339029-9665-041F-1F16-0823F7B516CF}"/>
              </a:ext>
            </a:extLst>
          </p:cNvPr>
          <p:cNvSpPr/>
          <p:nvPr/>
        </p:nvSpPr>
        <p:spPr>
          <a:xfrm rot="188494">
            <a:off x="3053201" y="1606610"/>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18" name="Flowchart: Off-page Connector 17">
            <a:extLst>
              <a:ext uri="{FF2B5EF4-FFF2-40B4-BE49-F238E27FC236}">
                <a16:creationId xmlns:a16="http://schemas.microsoft.com/office/drawing/2014/main" id="{EC4F08B4-9A51-1175-C1B5-0794DDB7CEE8}"/>
              </a:ext>
            </a:extLst>
          </p:cNvPr>
          <p:cNvSpPr/>
          <p:nvPr/>
        </p:nvSpPr>
        <p:spPr>
          <a:xfrm rot="300000">
            <a:off x="1933476" y="1519728"/>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19" name="Flowchart: Off-page Connector 18">
            <a:extLst>
              <a:ext uri="{FF2B5EF4-FFF2-40B4-BE49-F238E27FC236}">
                <a16:creationId xmlns:a16="http://schemas.microsoft.com/office/drawing/2014/main" id="{D167C89C-2582-C825-D098-44F06BD67D68}"/>
              </a:ext>
            </a:extLst>
          </p:cNvPr>
          <p:cNvSpPr/>
          <p:nvPr/>
        </p:nvSpPr>
        <p:spPr>
          <a:xfrm rot="-180000">
            <a:off x="5186746" y="1597044"/>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0" name="Flowchart: Off-page Connector 19">
            <a:extLst>
              <a:ext uri="{FF2B5EF4-FFF2-40B4-BE49-F238E27FC236}">
                <a16:creationId xmlns:a16="http://schemas.microsoft.com/office/drawing/2014/main" id="{0D12722C-D9AD-246A-3C39-6A156FC26BE9}"/>
              </a:ext>
            </a:extLst>
          </p:cNvPr>
          <p:cNvSpPr/>
          <p:nvPr/>
        </p:nvSpPr>
        <p:spPr>
          <a:xfrm rot="-300000">
            <a:off x="6300758" y="1517330"/>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1" name="Flowchart: Off-page Connector 20">
            <a:extLst>
              <a:ext uri="{FF2B5EF4-FFF2-40B4-BE49-F238E27FC236}">
                <a16:creationId xmlns:a16="http://schemas.microsoft.com/office/drawing/2014/main" id="{AE2F3855-ED1E-FE75-8A91-268EC46C77CC}"/>
              </a:ext>
            </a:extLst>
          </p:cNvPr>
          <p:cNvSpPr/>
          <p:nvPr/>
        </p:nvSpPr>
        <p:spPr>
          <a:xfrm rot="540774">
            <a:off x="775638" y="1364634"/>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2" name="Flowchart: Off-page Connector 21">
            <a:extLst>
              <a:ext uri="{FF2B5EF4-FFF2-40B4-BE49-F238E27FC236}">
                <a16:creationId xmlns:a16="http://schemas.microsoft.com/office/drawing/2014/main" id="{D6E9D4EA-F496-D67A-B7A1-21D4098DAA94}"/>
              </a:ext>
            </a:extLst>
          </p:cNvPr>
          <p:cNvSpPr/>
          <p:nvPr/>
        </p:nvSpPr>
        <p:spPr>
          <a:xfrm rot="-540000">
            <a:off x="7466134" y="1364558"/>
            <a:ext cx="902369" cy="1410056"/>
          </a:xfrm>
          <a:custGeom>
            <a:avLst/>
            <a:gdLst>
              <a:gd name="connsiteX0" fmla="*/ 0 w 902369"/>
              <a:gd name="connsiteY0" fmla="*/ 0 h 1410056"/>
              <a:gd name="connsiteX1" fmla="*/ 451185 w 902369"/>
              <a:gd name="connsiteY1" fmla="*/ 0 h 1410056"/>
              <a:gd name="connsiteX2" fmla="*/ 902369 w 902369"/>
              <a:gd name="connsiteY2" fmla="*/ 0 h 1410056"/>
              <a:gd name="connsiteX3" fmla="*/ 902369 w 902369"/>
              <a:gd name="connsiteY3" fmla="*/ 552742 h 1410056"/>
              <a:gd name="connsiteX4" fmla="*/ 902369 w 902369"/>
              <a:gd name="connsiteY4" fmla="*/ 1128044 h 1410056"/>
              <a:gd name="connsiteX5" fmla="*/ 451184 w 902369"/>
              <a:gd name="connsiteY5" fmla="*/ 1410055 h 1410056"/>
              <a:gd name="connsiteX6" fmla="*/ 0 w 902369"/>
              <a:gd name="connsiteY6" fmla="*/ 1128044 h 1410056"/>
              <a:gd name="connsiteX7" fmla="*/ 0 w 902369"/>
              <a:gd name="connsiteY7" fmla="*/ 541461 h 1410056"/>
              <a:gd name="connsiteX8" fmla="*/ 0 w 902369"/>
              <a:gd name="connsiteY8" fmla="*/ 0 h 14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9" h="1410056" fill="none" extrusionOk="0">
                <a:moveTo>
                  <a:pt x="0" y="0"/>
                </a:moveTo>
                <a:cubicBezTo>
                  <a:pt x="122769" y="-11615"/>
                  <a:pt x="327900" y="8262"/>
                  <a:pt x="451185" y="0"/>
                </a:cubicBezTo>
                <a:cubicBezTo>
                  <a:pt x="574471" y="-8262"/>
                  <a:pt x="710497" y="-17706"/>
                  <a:pt x="902369" y="0"/>
                </a:cubicBezTo>
                <a:cubicBezTo>
                  <a:pt x="908926" y="132984"/>
                  <a:pt x="882017" y="292973"/>
                  <a:pt x="902369" y="552742"/>
                </a:cubicBezTo>
                <a:cubicBezTo>
                  <a:pt x="922721" y="812511"/>
                  <a:pt x="881633" y="913140"/>
                  <a:pt x="902369" y="1128044"/>
                </a:cubicBezTo>
                <a:cubicBezTo>
                  <a:pt x="719825" y="1271963"/>
                  <a:pt x="589110" y="1295949"/>
                  <a:pt x="451184" y="1410055"/>
                </a:cubicBezTo>
                <a:cubicBezTo>
                  <a:pt x="312889" y="1340681"/>
                  <a:pt x="129787" y="1195733"/>
                  <a:pt x="0" y="1128044"/>
                </a:cubicBezTo>
                <a:cubicBezTo>
                  <a:pt x="-8880" y="983071"/>
                  <a:pt x="7666" y="783113"/>
                  <a:pt x="0" y="541461"/>
                </a:cubicBezTo>
                <a:cubicBezTo>
                  <a:pt x="-7666" y="299809"/>
                  <a:pt x="11512" y="119074"/>
                  <a:pt x="0" y="0"/>
                </a:cubicBezTo>
                <a:close/>
              </a:path>
              <a:path w="902369" h="1410056" stroke="0" extrusionOk="0">
                <a:moveTo>
                  <a:pt x="0" y="0"/>
                </a:moveTo>
                <a:cubicBezTo>
                  <a:pt x="207554" y="10191"/>
                  <a:pt x="251523" y="13156"/>
                  <a:pt x="451185" y="0"/>
                </a:cubicBezTo>
                <a:cubicBezTo>
                  <a:pt x="650847" y="-13156"/>
                  <a:pt x="789259" y="15239"/>
                  <a:pt x="902369" y="0"/>
                </a:cubicBezTo>
                <a:cubicBezTo>
                  <a:pt x="899865" y="255962"/>
                  <a:pt x="923266" y="427074"/>
                  <a:pt x="902369" y="575302"/>
                </a:cubicBezTo>
                <a:cubicBezTo>
                  <a:pt x="881472" y="723530"/>
                  <a:pt x="912192" y="906747"/>
                  <a:pt x="902369" y="1128044"/>
                </a:cubicBezTo>
                <a:cubicBezTo>
                  <a:pt x="673967" y="1257996"/>
                  <a:pt x="658595" y="1299970"/>
                  <a:pt x="451184" y="1410055"/>
                </a:cubicBezTo>
                <a:cubicBezTo>
                  <a:pt x="344037" y="1331466"/>
                  <a:pt x="201507" y="1233293"/>
                  <a:pt x="0" y="1128044"/>
                </a:cubicBezTo>
                <a:cubicBezTo>
                  <a:pt x="-5962" y="964482"/>
                  <a:pt x="24127" y="723682"/>
                  <a:pt x="0" y="597863"/>
                </a:cubicBezTo>
                <a:cubicBezTo>
                  <a:pt x="-24127" y="472044"/>
                  <a:pt x="-16253" y="235379"/>
                  <a:pt x="0" y="0"/>
                </a:cubicBezTo>
                <a:close/>
              </a:path>
            </a:pathLst>
          </a:custGeom>
          <a:solidFill>
            <a:srgbClr val="2E75B6"/>
          </a:solidFill>
          <a:ln>
            <a:solidFill>
              <a:schemeClr val="tx1"/>
            </a:solidFill>
            <a:extLst>
              <a:ext uri="{C807C97D-BFC1-408E-A445-0C87EB9F89A2}">
                <ask:lineSketchStyleProps xmlns:ask="http://schemas.microsoft.com/office/drawing/2018/sketchyshapes" sd="1913368790">
                  <a:prstGeom prst="flowChartOffpageConnector">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23" name="TextBox 22">
            <a:extLst>
              <a:ext uri="{FF2B5EF4-FFF2-40B4-BE49-F238E27FC236}">
                <a16:creationId xmlns:a16="http://schemas.microsoft.com/office/drawing/2014/main" id="{D5D02479-3820-A6FE-A596-59B81CEB8709}"/>
              </a:ext>
            </a:extLst>
          </p:cNvPr>
          <p:cNvSpPr txBox="1"/>
          <p:nvPr/>
        </p:nvSpPr>
        <p:spPr>
          <a:xfrm>
            <a:off x="4208028" y="1749350"/>
            <a:ext cx="727939"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C</a:t>
            </a:r>
          </a:p>
        </p:txBody>
      </p:sp>
      <p:sp>
        <p:nvSpPr>
          <p:cNvPr id="24" name="TextBox 23">
            <a:extLst>
              <a:ext uri="{FF2B5EF4-FFF2-40B4-BE49-F238E27FC236}">
                <a16:creationId xmlns:a16="http://schemas.microsoft.com/office/drawing/2014/main" id="{67F5CDB4-FC6F-6D32-5B29-334EDA6C1428}"/>
              </a:ext>
            </a:extLst>
          </p:cNvPr>
          <p:cNvSpPr txBox="1"/>
          <p:nvPr/>
        </p:nvSpPr>
        <p:spPr>
          <a:xfrm rot="180000">
            <a:off x="3166661" y="1732894"/>
            <a:ext cx="675447"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L</a:t>
            </a:r>
          </a:p>
        </p:txBody>
      </p:sp>
      <p:sp>
        <p:nvSpPr>
          <p:cNvPr id="25" name="TextBox 24">
            <a:extLst>
              <a:ext uri="{FF2B5EF4-FFF2-40B4-BE49-F238E27FC236}">
                <a16:creationId xmlns:a16="http://schemas.microsoft.com/office/drawing/2014/main" id="{D0A8AAA6-7F97-3523-69B0-E9C82E587DE0}"/>
              </a:ext>
            </a:extLst>
          </p:cNvPr>
          <p:cNvSpPr txBox="1"/>
          <p:nvPr/>
        </p:nvSpPr>
        <p:spPr>
          <a:xfrm rot="21420000" flipH="1">
            <a:off x="5241401" y="1698701"/>
            <a:ext cx="793058"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O</a:t>
            </a:r>
          </a:p>
        </p:txBody>
      </p:sp>
      <p:sp>
        <p:nvSpPr>
          <p:cNvPr id="26" name="TextBox 25">
            <a:extLst>
              <a:ext uri="{FF2B5EF4-FFF2-40B4-BE49-F238E27FC236}">
                <a16:creationId xmlns:a16="http://schemas.microsoft.com/office/drawing/2014/main" id="{B4927895-FA83-E173-9143-81C9B9062002}"/>
              </a:ext>
            </a:extLst>
          </p:cNvPr>
          <p:cNvSpPr txBox="1"/>
          <p:nvPr/>
        </p:nvSpPr>
        <p:spPr>
          <a:xfrm rot="300000">
            <a:off x="2046936" y="1642657"/>
            <a:ext cx="675447"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E</a:t>
            </a:r>
          </a:p>
        </p:txBody>
      </p:sp>
      <p:sp>
        <p:nvSpPr>
          <p:cNvPr id="27" name="TextBox 26">
            <a:extLst>
              <a:ext uri="{FF2B5EF4-FFF2-40B4-BE49-F238E27FC236}">
                <a16:creationId xmlns:a16="http://schemas.microsoft.com/office/drawing/2014/main" id="{189CF1B7-67C2-BA02-1815-407B3843E19F}"/>
              </a:ext>
            </a:extLst>
          </p:cNvPr>
          <p:cNvSpPr txBox="1"/>
          <p:nvPr/>
        </p:nvSpPr>
        <p:spPr>
          <a:xfrm rot="21300000" flipH="1">
            <a:off x="6308267" y="1634111"/>
            <a:ext cx="859162"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M</a:t>
            </a:r>
          </a:p>
        </p:txBody>
      </p:sp>
      <p:sp>
        <p:nvSpPr>
          <p:cNvPr id="28" name="TextBox 27">
            <a:extLst>
              <a:ext uri="{FF2B5EF4-FFF2-40B4-BE49-F238E27FC236}">
                <a16:creationId xmlns:a16="http://schemas.microsoft.com/office/drawing/2014/main" id="{CCCF82F1-FB34-2D0E-971C-A945B4E76F33}"/>
              </a:ext>
            </a:extLst>
          </p:cNvPr>
          <p:cNvSpPr txBox="1"/>
          <p:nvPr/>
        </p:nvSpPr>
        <p:spPr>
          <a:xfrm rot="540000">
            <a:off x="735386" y="1483533"/>
            <a:ext cx="957249"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W</a:t>
            </a:r>
          </a:p>
        </p:txBody>
      </p:sp>
      <p:sp>
        <p:nvSpPr>
          <p:cNvPr id="29" name="TextBox 28">
            <a:extLst>
              <a:ext uri="{FF2B5EF4-FFF2-40B4-BE49-F238E27FC236}">
                <a16:creationId xmlns:a16="http://schemas.microsoft.com/office/drawing/2014/main" id="{256C4C3A-4C4D-6432-087C-3E57FC8C8CC7}"/>
              </a:ext>
            </a:extLst>
          </p:cNvPr>
          <p:cNvSpPr txBox="1"/>
          <p:nvPr/>
        </p:nvSpPr>
        <p:spPr>
          <a:xfrm rot="21060000" flipH="1">
            <a:off x="7579595" y="1489561"/>
            <a:ext cx="675447" cy="1015663"/>
          </a:xfrm>
          <a:prstGeom prst="rect">
            <a:avLst/>
          </a:prstGeom>
          <a:noFill/>
        </p:spPr>
        <p:txBody>
          <a:bodyPr wrap="square" rtlCol="0">
            <a:spAutoFit/>
          </a:bodyPr>
          <a:lstStyle/>
          <a:p>
            <a:r>
              <a:rPr lang="en-US" sz="6000" b="1" dirty="0">
                <a:solidFill>
                  <a:schemeClr val="bg1"/>
                </a:solidFill>
                <a:latin typeface="Sabon Next LT" panose="02000500000000000000" pitchFamily="2" charset="0"/>
                <a:cs typeface="Sabon Next LT" panose="02000500000000000000" pitchFamily="2" charset="0"/>
              </a:rPr>
              <a:t>E</a:t>
            </a:r>
          </a:p>
        </p:txBody>
      </p:sp>
    </p:spTree>
    <p:extLst>
      <p:ext uri="{BB962C8B-B14F-4D97-AF65-F5344CB8AC3E}">
        <p14:creationId xmlns:p14="http://schemas.microsoft.com/office/powerpoint/2010/main" val="2679337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40B6CC98-E3F7-4991-5FFA-1E7E3657D8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A89F5A5-9E5F-D584-A9E1-56CFD166922C}"/>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1A43BC-D109-2E86-0F06-FECCCA9AB0FA}"/>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ought bubble with solid fill">
            <a:extLst>
              <a:ext uri="{FF2B5EF4-FFF2-40B4-BE49-F238E27FC236}">
                <a16:creationId xmlns:a16="http://schemas.microsoft.com/office/drawing/2014/main" id="{19E46FA5-C942-CCEF-E4A3-0EBA721BE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417" y="-39068"/>
            <a:ext cx="2029626" cy="2029626"/>
          </a:xfrm>
          <a:prstGeom prst="rect">
            <a:avLst/>
          </a:prstGeom>
        </p:spPr>
      </p:pic>
      <p:sp>
        <p:nvSpPr>
          <p:cNvPr id="12" name="TextBox 11">
            <a:extLst>
              <a:ext uri="{FF2B5EF4-FFF2-40B4-BE49-F238E27FC236}">
                <a16:creationId xmlns:a16="http://schemas.microsoft.com/office/drawing/2014/main" id="{0509A4A9-DF11-045C-B921-A86B84007703}"/>
              </a:ext>
            </a:extLst>
          </p:cNvPr>
          <p:cNvSpPr txBox="1"/>
          <p:nvPr/>
        </p:nvSpPr>
        <p:spPr>
          <a:xfrm>
            <a:off x="1559344" y="893342"/>
            <a:ext cx="6025311" cy="584775"/>
          </a:xfrm>
          <a:prstGeom prst="rect">
            <a:avLst/>
          </a:prstGeom>
          <a:noFill/>
        </p:spPr>
        <p:txBody>
          <a:bodyPr wrap="square" rtlCol="0">
            <a:spAutoFit/>
          </a:bodyPr>
          <a:lstStyle/>
          <a:p>
            <a:pPr algn="ctr"/>
            <a:r>
              <a:rPr lang="en-US" sz="3200" dirty="0">
                <a:solidFill>
                  <a:schemeClr val="tx2">
                    <a:lumMod val="75000"/>
                  </a:schemeClr>
                </a:solidFill>
                <a:latin typeface="Sabon Next LT" panose="02000500000000000000" pitchFamily="2" charset="0"/>
                <a:cs typeface="Sabon Next LT" panose="02000500000000000000" pitchFamily="2" charset="0"/>
              </a:rPr>
              <a:t>Who does this rule apply to? </a:t>
            </a:r>
          </a:p>
        </p:txBody>
      </p:sp>
      <p:sp>
        <p:nvSpPr>
          <p:cNvPr id="6" name="TextBox 5">
            <a:extLst>
              <a:ext uri="{FF2B5EF4-FFF2-40B4-BE49-F238E27FC236}">
                <a16:creationId xmlns:a16="http://schemas.microsoft.com/office/drawing/2014/main" id="{451BE815-9C77-AD1C-A7B0-637BB6BB8650}"/>
              </a:ext>
            </a:extLst>
          </p:cNvPr>
          <p:cNvSpPr txBox="1"/>
          <p:nvPr/>
        </p:nvSpPr>
        <p:spPr>
          <a:xfrm>
            <a:off x="1156230" y="1655025"/>
            <a:ext cx="6831538" cy="707886"/>
          </a:xfrm>
          <a:prstGeom prst="rect">
            <a:avLst/>
          </a:prstGeom>
          <a:noFill/>
        </p:spPr>
        <p:txBody>
          <a:bodyPr wrap="square" rtlCol="0">
            <a:spAutoFit/>
          </a:bodyPr>
          <a:lstStyle/>
          <a:p>
            <a:pPr algn="ctr"/>
            <a:r>
              <a:rPr lang="en-US" sz="2000" dirty="0">
                <a:latin typeface="Avenir Next LT Pro" panose="020B0504020202020204" pitchFamily="34" charset="0"/>
              </a:rPr>
              <a:t>Mandatory for all programs funded by HUD’s Office of Community and Planning Development (CPD), including: </a:t>
            </a:r>
          </a:p>
        </p:txBody>
      </p:sp>
      <p:sp>
        <p:nvSpPr>
          <p:cNvPr id="7" name="TextBox 6">
            <a:extLst>
              <a:ext uri="{FF2B5EF4-FFF2-40B4-BE49-F238E27FC236}">
                <a16:creationId xmlns:a16="http://schemas.microsoft.com/office/drawing/2014/main" id="{A07F4391-B256-40BC-BFC7-4308B34F82A2}"/>
              </a:ext>
            </a:extLst>
          </p:cNvPr>
          <p:cNvSpPr txBox="1"/>
          <p:nvPr/>
        </p:nvSpPr>
        <p:spPr>
          <a:xfrm>
            <a:off x="752026" y="2679207"/>
            <a:ext cx="3879795" cy="36009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Community Development Block Grant (CDBG)</a:t>
            </a:r>
          </a:p>
          <a:p>
            <a:endParaRPr lang="en-US" sz="14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Continuum of Care (CoC)</a:t>
            </a:r>
          </a:p>
          <a:p>
            <a:endParaRPr lang="en-US" sz="14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Emergency Solutions Grant (ESG)</a:t>
            </a:r>
          </a:p>
          <a:p>
            <a:pPr marL="285750" indent="-285750">
              <a:buFont typeface="Arial" panose="020B0604020202020204" pitchFamily="34" charset="0"/>
              <a:buChar char="•"/>
            </a:pPr>
            <a:endParaRPr lang="en-US" sz="14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HOME Investment Partnership (HOME) </a:t>
            </a:r>
          </a:p>
          <a:p>
            <a:endParaRPr lang="en-US" sz="2000" dirty="0">
              <a:solidFill>
                <a:srgbClr val="2E75B6"/>
              </a:solidFill>
              <a:latin typeface="Sabon Next LT" panose="02000500000000000000" pitchFamily="2" charset="0"/>
              <a:cs typeface="Sabon Next LT" panose="02000500000000000000" pitchFamily="2" charset="0"/>
            </a:endParaRPr>
          </a:p>
          <a:p>
            <a:endParaRPr lang="en-US" dirty="0">
              <a:latin typeface="Avenir Next LT Pro" panose="020B0504020202020204" pitchFamily="34" charset="0"/>
            </a:endParaRPr>
          </a:p>
        </p:txBody>
      </p:sp>
      <p:sp>
        <p:nvSpPr>
          <p:cNvPr id="8" name="TextBox 7">
            <a:extLst>
              <a:ext uri="{FF2B5EF4-FFF2-40B4-BE49-F238E27FC236}">
                <a16:creationId xmlns:a16="http://schemas.microsoft.com/office/drawing/2014/main" id="{8915FCAC-B8E3-6338-3846-430A40B056A4}"/>
              </a:ext>
            </a:extLst>
          </p:cNvPr>
          <p:cNvSpPr txBox="1"/>
          <p:nvPr/>
        </p:nvSpPr>
        <p:spPr>
          <a:xfrm>
            <a:off x="4710155" y="2679207"/>
            <a:ext cx="3717423" cy="360098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HOME- American Rescue Plan (HOME-ARP)</a:t>
            </a:r>
          </a:p>
          <a:p>
            <a:pPr marL="285750" indent="-285750">
              <a:buFont typeface="Arial" panose="020B0604020202020204" pitchFamily="34" charset="0"/>
              <a:buChar char="•"/>
            </a:pPr>
            <a:endParaRPr lang="en-US" sz="14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Housing Opportunities for Persons with AIDS (HOPWA)</a:t>
            </a:r>
          </a:p>
          <a:p>
            <a:pPr marL="285750" indent="-285750">
              <a:buFont typeface="Arial" panose="020B0604020202020204" pitchFamily="34" charset="0"/>
              <a:buChar char="•"/>
            </a:pPr>
            <a:endParaRPr lang="en-US" sz="14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r>
              <a:rPr lang="en-US" sz="2000" dirty="0">
                <a:solidFill>
                  <a:srgbClr val="2E75B6"/>
                </a:solidFill>
                <a:latin typeface="Sabon Next LT" panose="02000500000000000000" pitchFamily="2" charset="0"/>
                <a:cs typeface="Sabon Next LT" panose="02000500000000000000" pitchFamily="2" charset="0"/>
              </a:rPr>
              <a:t>Youth Homelessness Demonstration Program (YHDP)</a:t>
            </a:r>
          </a:p>
          <a:p>
            <a:pPr marL="285750" indent="-285750">
              <a:buFont typeface="Arial" panose="020B0604020202020204" pitchFamily="34" charset="0"/>
              <a:buChar char="•"/>
            </a:pPr>
            <a:endParaRPr lang="en-US" sz="2000" dirty="0">
              <a:solidFill>
                <a:srgbClr val="2E75B6"/>
              </a:solidFill>
              <a:latin typeface="Sabon Next LT" panose="02000500000000000000" pitchFamily="2" charset="0"/>
              <a:cs typeface="Sabon Next LT" panose="02000500000000000000" pitchFamily="2" charset="0"/>
            </a:endParaRPr>
          </a:p>
          <a:p>
            <a:pPr marL="285750" indent="-285750">
              <a:buFont typeface="Arial" panose="020B0604020202020204" pitchFamily="34" charset="0"/>
              <a:buChar char="•"/>
            </a:pPr>
            <a:endParaRPr lang="en-US" sz="2000" dirty="0">
              <a:solidFill>
                <a:srgbClr val="2E75B6"/>
              </a:solidFill>
              <a:latin typeface="Sabon Next LT" panose="02000500000000000000" pitchFamily="2" charset="0"/>
              <a:cs typeface="Sabon Next LT" panose="02000500000000000000" pitchFamily="2" charset="0"/>
            </a:endParaRPr>
          </a:p>
          <a:p>
            <a:endParaRPr lang="en-US" dirty="0">
              <a:latin typeface="Avenir Next LT Pro" panose="020B0504020202020204" pitchFamily="34" charset="0"/>
            </a:endParaRPr>
          </a:p>
        </p:txBody>
      </p:sp>
    </p:spTree>
    <p:extLst>
      <p:ext uri="{BB962C8B-B14F-4D97-AF65-F5344CB8AC3E}">
        <p14:creationId xmlns:p14="http://schemas.microsoft.com/office/powerpoint/2010/main" val="416384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72B13E45-4CDE-0E28-3C39-75FAD86CF54F}"/>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EA1E59AB-641E-E9A8-A5D8-402CAD08836E}"/>
              </a:ext>
            </a:extLst>
          </p:cNvPr>
          <p:cNvSpPr/>
          <p:nvPr/>
        </p:nvSpPr>
        <p:spPr>
          <a:xfrm>
            <a:off x="1416799" y="2409915"/>
            <a:ext cx="6118789" cy="3645484"/>
          </a:xfrm>
          <a:prstGeom prst="roundRect">
            <a:avLst/>
          </a:prstGeom>
          <a:solidFill>
            <a:srgbClr val="7030A0">
              <a:alpha val="1803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8BB33DC-2C35-B1F2-6C69-AB5191903879}"/>
              </a:ext>
            </a:extLst>
          </p:cNvPr>
          <p:cNvSpPr txBox="1"/>
          <p:nvPr/>
        </p:nvSpPr>
        <p:spPr>
          <a:xfrm>
            <a:off x="589133" y="498564"/>
            <a:ext cx="6025311"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Basics of 2016 Equal Access Rule</a:t>
            </a:r>
          </a:p>
        </p:txBody>
      </p:sp>
      <p:sp>
        <p:nvSpPr>
          <p:cNvPr id="3" name="Rectangle 2">
            <a:extLst>
              <a:ext uri="{FF2B5EF4-FFF2-40B4-BE49-F238E27FC236}">
                <a16:creationId xmlns:a16="http://schemas.microsoft.com/office/drawing/2014/main" id="{7A7C52C7-A3B0-B3E9-F8F1-372BAC8EDADD}"/>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241696-1CC7-EC3B-5441-BC5341D511F0}"/>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933515-D421-32F1-4E43-502271B512E5}"/>
              </a:ext>
            </a:extLst>
          </p:cNvPr>
          <p:cNvSpPr txBox="1"/>
          <p:nvPr/>
        </p:nvSpPr>
        <p:spPr>
          <a:xfrm>
            <a:off x="589133" y="1238785"/>
            <a:ext cx="7774125" cy="923330"/>
          </a:xfrm>
          <a:prstGeom prst="rect">
            <a:avLst/>
          </a:prstGeom>
          <a:noFill/>
        </p:spPr>
        <p:txBody>
          <a:bodyPr wrap="square" rtlCol="0">
            <a:spAutoFit/>
          </a:bodyPr>
          <a:lstStyle/>
          <a:p>
            <a:r>
              <a:rPr lang="en-US" dirty="0">
                <a:latin typeface="Avenir Next LT Pro" panose="020B0504020202020204" pitchFamily="34" charset="0"/>
              </a:rPr>
              <a:t>Any program funded by the CPD must be open to all eligible individuals and families regardless of their gender identity, sexual orientation, or household composition. </a:t>
            </a:r>
          </a:p>
        </p:txBody>
      </p:sp>
      <p:pic>
        <p:nvPicPr>
          <p:cNvPr id="7" name="Picture 6" descr="A cartoon of a book&#10;&#10;Description automatically generated">
            <a:extLst>
              <a:ext uri="{FF2B5EF4-FFF2-40B4-BE49-F238E27FC236}">
                <a16:creationId xmlns:a16="http://schemas.microsoft.com/office/drawing/2014/main" id="{5CC82F59-4964-E2F1-26CF-108934CC3C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110" r="99015">
                        <a14:foregroundMark x1="28692" y1="19000" x2="28692" y2="19000"/>
                        <a14:foregroundMark x1="29395" y1="18000" x2="42475" y2="35000"/>
                        <a14:foregroundMark x1="36428" y1="25500" x2="18847" y2="38000"/>
                        <a14:foregroundMark x1="18847" y1="38000" x2="13361" y2="25000"/>
                        <a14:foregroundMark x1="5626" y1="49500" x2="5626" y2="49500"/>
                        <a14:foregroundMark x1="2110" y1="73500" x2="2110" y2="73500"/>
                        <a14:foregroundMark x1="46132" y1="89500" x2="46132" y2="89500"/>
                        <a14:foregroundMark x1="59634" y1="31500" x2="59634" y2="31500"/>
                        <a14:foregroundMark x1="59634" y1="31500" x2="70605" y2="18000"/>
                        <a14:foregroundMark x1="90577" y1="29000" x2="77778" y2="26000"/>
                        <a14:foregroundMark x1="95359" y1="64000" x2="95359" y2="64000"/>
                        <a14:foregroundMark x1="99015" y1="77000" x2="99015" y2="77000"/>
                      </a14:backgroundRemoval>
                    </a14:imgEffect>
                  </a14:imgLayer>
                </a14:imgProps>
              </a:ext>
              <a:ext uri="{28A0092B-C50C-407E-A947-70E740481C1C}">
                <a14:useLocalDpi xmlns:a14="http://schemas.microsoft.com/office/drawing/2010/main" val="0"/>
              </a:ext>
            </a:extLst>
          </a:blip>
          <a:stretch>
            <a:fillRect/>
          </a:stretch>
        </p:blipFill>
        <p:spPr>
          <a:xfrm>
            <a:off x="2697666" y="4830326"/>
            <a:ext cx="3557054" cy="1000578"/>
          </a:xfrm>
          <a:prstGeom prst="rect">
            <a:avLst/>
          </a:prstGeom>
        </p:spPr>
      </p:pic>
      <p:sp>
        <p:nvSpPr>
          <p:cNvPr id="23" name="TextBox 22">
            <a:extLst>
              <a:ext uri="{FF2B5EF4-FFF2-40B4-BE49-F238E27FC236}">
                <a16:creationId xmlns:a16="http://schemas.microsoft.com/office/drawing/2014/main" id="{CA8C0C29-15C8-9E2B-0CF2-4082094B1962}"/>
              </a:ext>
            </a:extLst>
          </p:cNvPr>
          <p:cNvSpPr txBox="1"/>
          <p:nvPr/>
        </p:nvSpPr>
        <p:spPr>
          <a:xfrm>
            <a:off x="1968904" y="2782647"/>
            <a:ext cx="5206191" cy="1857368"/>
          </a:xfrm>
          <a:prstGeom prst="rect">
            <a:avLst/>
          </a:prstGeom>
          <a:noFill/>
        </p:spPr>
        <p:txBody>
          <a:bodyPr wrap="square" rtlCol="0">
            <a:spAutoFit/>
          </a:bodyPr>
          <a:lstStyle/>
          <a:p>
            <a:pPr marR="0" lvl="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Gender Identity: </a:t>
            </a:r>
            <a:r>
              <a:rPr lang="en-US" kern="100" dirty="0">
                <a:effectLst/>
                <a:latin typeface="Calibri" panose="020F0502020204030204" pitchFamily="34" charset="0"/>
                <a:ea typeface="Calibri" panose="020F0502020204030204" pitchFamily="34" charset="0"/>
                <a:cs typeface="Times New Roman" panose="02020603050405020304" pitchFamily="18" charset="0"/>
              </a:rPr>
              <a:t>The gender with which a person identifies, regardless of the sex assigned to that person at birth. This is different than perceived gender identity, which is the gender with which a person is perceived to be based on their appearance, behavior or expression. </a:t>
            </a:r>
          </a:p>
        </p:txBody>
      </p:sp>
    </p:spTree>
    <p:extLst>
      <p:ext uri="{BB962C8B-B14F-4D97-AF65-F5344CB8AC3E}">
        <p14:creationId xmlns:p14="http://schemas.microsoft.com/office/powerpoint/2010/main" val="361258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C76FE64E-C7A0-E8CA-3F99-713D6C7161D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E0DE679-050A-4DE7-E7E2-4ADC8971738F}"/>
              </a:ext>
            </a:extLst>
          </p:cNvPr>
          <p:cNvSpPr txBox="1"/>
          <p:nvPr/>
        </p:nvSpPr>
        <p:spPr>
          <a:xfrm>
            <a:off x="589133" y="498564"/>
            <a:ext cx="6785888" cy="1077218"/>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Best Practices for Asking about Gender Identity</a:t>
            </a:r>
          </a:p>
        </p:txBody>
      </p:sp>
      <p:sp>
        <p:nvSpPr>
          <p:cNvPr id="3" name="Rectangle 2">
            <a:extLst>
              <a:ext uri="{FF2B5EF4-FFF2-40B4-BE49-F238E27FC236}">
                <a16:creationId xmlns:a16="http://schemas.microsoft.com/office/drawing/2014/main" id="{D554E5FF-2B92-5F8C-D3F8-315361B36D40}"/>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4C5D7C-BE56-D6E2-A5E3-0C859EA2B0A7}"/>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0756DA-BA80-2038-6C1D-6C52B00E82CE}"/>
              </a:ext>
            </a:extLst>
          </p:cNvPr>
          <p:cNvPicPr>
            <a:picLocks noChangeAspect="1"/>
          </p:cNvPicPr>
          <p:nvPr/>
        </p:nvPicPr>
        <p:blipFill>
          <a:blip r:embed="rId2"/>
          <a:stretch>
            <a:fillRect/>
          </a:stretch>
        </p:blipFill>
        <p:spPr>
          <a:xfrm>
            <a:off x="6549918" y="339266"/>
            <a:ext cx="2376993" cy="1236516"/>
          </a:xfrm>
          <a:prstGeom prst="rect">
            <a:avLst/>
          </a:prstGeom>
        </p:spPr>
      </p:pic>
      <p:grpSp>
        <p:nvGrpSpPr>
          <p:cNvPr id="18" name="Group 17">
            <a:extLst>
              <a:ext uri="{FF2B5EF4-FFF2-40B4-BE49-F238E27FC236}">
                <a16:creationId xmlns:a16="http://schemas.microsoft.com/office/drawing/2014/main" id="{C4D8FED6-A570-2BCB-86DC-8B8310B677A1}"/>
              </a:ext>
            </a:extLst>
          </p:cNvPr>
          <p:cNvGrpSpPr/>
          <p:nvPr/>
        </p:nvGrpSpPr>
        <p:grpSpPr>
          <a:xfrm>
            <a:off x="348875" y="2052713"/>
            <a:ext cx="2666816" cy="3537071"/>
            <a:chOff x="348875" y="2052713"/>
            <a:chExt cx="2666816" cy="3537071"/>
          </a:xfrm>
        </p:grpSpPr>
        <p:sp>
          <p:nvSpPr>
            <p:cNvPr id="8" name="TextBox 7">
              <a:extLst>
                <a:ext uri="{FF2B5EF4-FFF2-40B4-BE49-F238E27FC236}">
                  <a16:creationId xmlns:a16="http://schemas.microsoft.com/office/drawing/2014/main" id="{12537185-9610-3ECE-1C17-5486E0BFEC46}"/>
                </a:ext>
              </a:extLst>
            </p:cNvPr>
            <p:cNvSpPr txBox="1"/>
            <p:nvPr/>
          </p:nvSpPr>
          <p:spPr>
            <a:xfrm>
              <a:off x="506973" y="4266345"/>
              <a:ext cx="2350620" cy="1323439"/>
            </a:xfrm>
            <a:prstGeom prst="rect">
              <a:avLst/>
            </a:prstGeom>
            <a:noFill/>
          </p:spPr>
          <p:txBody>
            <a:bodyPr wrap="square" rtlCol="0">
              <a:spAutoFit/>
            </a:bodyPr>
            <a:lstStyle/>
            <a:p>
              <a:pPr algn="ctr"/>
              <a:r>
                <a:rPr lang="en-US" sz="1600" dirty="0">
                  <a:latin typeface="Avenir Next LT Pro" panose="020B0504020202020204" pitchFamily="34" charset="0"/>
                </a:rPr>
                <a:t>Be respectful and direct to show equal regard for all identities. “How do you identify your gender?”</a:t>
              </a:r>
            </a:p>
          </p:txBody>
        </p:sp>
        <p:pic>
          <p:nvPicPr>
            <p:cNvPr id="13" name="Picture 12" descr="A couple of women sitting in chairs&#10;&#10;Description automatically generated">
              <a:extLst>
                <a:ext uri="{FF2B5EF4-FFF2-40B4-BE49-F238E27FC236}">
                  <a16:creationId xmlns:a16="http://schemas.microsoft.com/office/drawing/2014/main" id="{39706AE3-FA19-0BB7-5885-973CA1B916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68" b="91732" l="8824" r="90523">
                          <a14:foregroundMark x1="26634" y1="22638" x2="26634" y2="22638"/>
                          <a14:foregroundMark x1="37582" y1="27953" x2="26634" y2="20472"/>
                          <a14:foregroundMark x1="65523" y1="26772" x2="65850" y2="40354"/>
                          <a14:foregroundMark x1="43301" y1="8268" x2="43301" y2="8268"/>
                          <a14:foregroundMark x1="26307" y1="15157" x2="28268" y2="31693"/>
                          <a14:foregroundMark x1="46732" y1="24606" x2="24346" y2="28543"/>
                          <a14:foregroundMark x1="24346" y1="28543" x2="26961" y2="25000"/>
                          <a14:foregroundMark x1="29085" y1="21850" x2="35131" y2="20079"/>
                          <a14:foregroundMark x1="25654" y1="22244" x2="18791" y2="22244"/>
                          <a14:foregroundMark x1="58987" y1="24213" x2="62092" y2="35827"/>
                          <a14:foregroundMark x1="50163" y1="91339" x2="50163" y2="91339"/>
                          <a14:foregroundMark x1="14379" y1="91732" x2="14379" y2="91732"/>
                          <a14:foregroundMark x1="8824" y1="73228" x2="8824" y2="73228"/>
                          <a14:foregroundMark x1="25980" y1="9055" x2="29085" y2="8661"/>
                          <a14:foregroundMark x1="30392" y1="9843" x2="27941" y2="8661"/>
                          <a14:foregroundMark x1="42320" y1="8268" x2="56699" y2="13189"/>
                          <a14:foregroundMark x1="90523" y1="61614" x2="90523" y2="61614"/>
                          <a14:foregroundMark x1="84641" y1="90945" x2="78922" y2="91732"/>
                          <a14:foregroundMark x1="14052" y1="91732" x2="37582" y2="90354"/>
                          <a14:foregroundMark x1="37582" y1="90354" x2="46732" y2="91732"/>
                          <a14:foregroundMark x1="24510" y1="38976" x2="25654" y2="18504"/>
                          <a14:foregroundMark x1="25000" y1="17323" x2="21569" y2="30118"/>
                        </a14:backgroundRemoval>
                      </a14:imgEffect>
                    </a14:imgLayer>
                  </a14:imgProps>
                </a:ext>
                <a:ext uri="{28A0092B-C50C-407E-A947-70E740481C1C}">
                  <a14:useLocalDpi xmlns:a14="http://schemas.microsoft.com/office/drawing/2010/main" val="0"/>
                </a:ext>
              </a:extLst>
            </a:blip>
            <a:stretch>
              <a:fillRect/>
            </a:stretch>
          </p:blipFill>
          <p:spPr>
            <a:xfrm>
              <a:off x="348875" y="2052713"/>
              <a:ext cx="2666816" cy="2213632"/>
            </a:xfrm>
            <a:prstGeom prst="rect">
              <a:avLst/>
            </a:prstGeom>
          </p:spPr>
        </p:pic>
      </p:grpSp>
      <p:grpSp>
        <p:nvGrpSpPr>
          <p:cNvPr id="20" name="Group 19">
            <a:extLst>
              <a:ext uri="{FF2B5EF4-FFF2-40B4-BE49-F238E27FC236}">
                <a16:creationId xmlns:a16="http://schemas.microsoft.com/office/drawing/2014/main" id="{583C6F5C-849D-EDF6-B2A9-07336CFECC7D}"/>
              </a:ext>
            </a:extLst>
          </p:cNvPr>
          <p:cNvGrpSpPr/>
          <p:nvPr/>
        </p:nvGrpSpPr>
        <p:grpSpPr>
          <a:xfrm>
            <a:off x="3322890" y="1802619"/>
            <a:ext cx="2266060" cy="2880748"/>
            <a:chOff x="3322890" y="1802619"/>
            <a:chExt cx="2266060" cy="2880748"/>
          </a:xfrm>
        </p:grpSpPr>
        <p:sp>
          <p:nvSpPr>
            <p:cNvPr id="9" name="TextBox 8">
              <a:extLst>
                <a:ext uri="{FF2B5EF4-FFF2-40B4-BE49-F238E27FC236}">
                  <a16:creationId xmlns:a16="http://schemas.microsoft.com/office/drawing/2014/main" id="{7F6BEDF2-A985-C0B9-AEEF-9CBB88C5BA75}"/>
                </a:ext>
              </a:extLst>
            </p:cNvPr>
            <p:cNvSpPr txBox="1"/>
            <p:nvPr/>
          </p:nvSpPr>
          <p:spPr>
            <a:xfrm>
              <a:off x="3322890" y="3606149"/>
              <a:ext cx="2266060" cy="1077218"/>
            </a:xfrm>
            <a:prstGeom prst="rect">
              <a:avLst/>
            </a:prstGeom>
            <a:noFill/>
          </p:spPr>
          <p:txBody>
            <a:bodyPr wrap="square" rtlCol="0">
              <a:spAutoFit/>
            </a:bodyPr>
            <a:lstStyle/>
            <a:p>
              <a:pPr algn="ctr"/>
              <a:r>
                <a:rPr lang="en-US" sz="1600" dirty="0">
                  <a:latin typeface="Avenir Next LT Pro" panose="020B0504020202020204" pitchFamily="34" charset="0"/>
                </a:rPr>
                <a:t>Leave an open-ended response for gender identity on intake forms. </a:t>
              </a:r>
            </a:p>
          </p:txBody>
        </p:sp>
        <p:pic>
          <p:nvPicPr>
            <p:cNvPr id="15" name="Picture 14" descr="A hand holding a clipboard with a pencil and checklist&#10;&#10;Description automatically generated">
              <a:extLst>
                <a:ext uri="{FF2B5EF4-FFF2-40B4-BE49-F238E27FC236}">
                  <a16:creationId xmlns:a16="http://schemas.microsoft.com/office/drawing/2014/main" id="{660C66CB-6FCF-3647-46B9-40FB277FF6C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67" b="89956" l="6000" r="91778">
                          <a14:foregroundMark x1="16333" y1="75055" x2="16333" y2="75055"/>
                          <a14:foregroundMark x1="17000" y1="73289" x2="18111" y2="82671"/>
                          <a14:foregroundMark x1="23556" y1="80243" x2="19222" y2="73289"/>
                          <a14:foregroundMark x1="19778" y1="75938" x2="25333" y2="76380"/>
                          <a14:foregroundMark x1="24778" y1="75166" x2="25667" y2="77925"/>
                          <a14:foregroundMark x1="24111" y1="74945" x2="25444" y2="78256"/>
                          <a14:foregroundMark x1="24000" y1="75166" x2="25667" y2="75055"/>
                          <a14:foregroundMark x1="23556" y1="75055" x2="26333" y2="78256"/>
                          <a14:foregroundMark x1="17333" y1="75497" x2="6444" y2="76490"/>
                          <a14:foregroundMark x1="13778" y1="76600" x2="8444" y2="85099"/>
                          <a14:foregroundMark x1="10889" y1="74724" x2="6222" y2="78035"/>
                          <a14:foregroundMark x1="7889" y1="75166" x2="7889" y2="75166"/>
                          <a14:foregroundMark x1="6556" y1="75717" x2="6556" y2="75717"/>
                          <a14:foregroundMark x1="6333" y1="77263" x2="6333" y2="77263"/>
                          <a14:foregroundMark x1="8556" y1="74614" x2="8556" y2="74614"/>
                          <a14:foregroundMark x1="7333" y1="74945" x2="7333" y2="74945"/>
                          <a14:foregroundMark x1="35778" y1="10044" x2="35778" y2="10044"/>
                          <a14:foregroundMark x1="46778" y1="5077" x2="46778" y2="5077"/>
                          <a14:foregroundMark x1="44778" y1="12362" x2="57333" y2="49448"/>
                          <a14:foregroundMark x1="57333" y1="49448" x2="57667" y2="59492"/>
                          <a14:foregroundMark x1="63333" y1="14349" x2="35333" y2="49117"/>
                          <a14:foregroundMark x1="35333" y1="49117" x2="32222" y2="55408"/>
                          <a14:foregroundMark x1="56556" y1="16777" x2="56556" y2="16777"/>
                          <a14:foregroundMark x1="56111" y1="32450" x2="56111" y2="32450"/>
                          <a14:foregroundMark x1="57778" y1="35430" x2="57778" y2="35430"/>
                          <a14:foregroundMark x1="57111" y1="15784" x2="57111" y2="15784"/>
                          <a14:foregroundMark x1="58889" y1="34658" x2="58889" y2="34658"/>
                          <a14:foregroundMark x1="54222" y1="58389" x2="54222" y2="58389"/>
                          <a14:foregroundMark x1="91778" y1="64128" x2="91778" y2="64128"/>
                          <a14:foregroundMark x1="90667" y1="62693" x2="90667" y2="62693"/>
                          <a14:foregroundMark x1="60333" y1="59051" x2="60333" y2="59051"/>
                          <a14:foregroundMark x1="51778" y1="51545" x2="48000" y2="50331"/>
                          <a14:foregroundMark x1="50556" y1="16998" x2="52889" y2="17550"/>
                          <a14:foregroundMark x1="77778" y1="84989" x2="77778" y2="84989"/>
                          <a14:foregroundMark x1="88045" y1="72627" x2="87817" y2="72902"/>
                          <a14:foregroundMark x1="77778" y1="84989" x2="88045" y2="72627"/>
                          <a14:foregroundMark x1="78222" y1="71634" x2="72556" y2="83885"/>
                          <a14:foregroundMark x1="84889" y1="85651" x2="84889" y2="85651"/>
                          <a14:foregroundMark x1="75222" y1="74062" x2="71222" y2="76380"/>
                          <a14:foregroundMark x1="87699" y1="75216" x2="90222" y2="78587"/>
                          <a14:foregroundMark x1="87000" y1="74283" x2="87655" y2="75158"/>
                          <a14:foregroundMark x1="90000" y1="76711" x2="90000" y2="76711"/>
                          <a14:foregroundMark x1="89333" y1="75607" x2="89333" y2="75607"/>
                          <a14:foregroundMark x1="63556" y1="33885" x2="63556" y2="33885"/>
                          <a14:backgroundMark x1="88556" y1="72627" x2="88556" y2="72627"/>
                          <a14:backgroundMark x1="88222" y1="73620" x2="88333" y2="72075"/>
                          <a14:backgroundMark x1="88889" y1="72075" x2="88667" y2="71854"/>
                        </a14:backgroundRemoval>
                      </a14:imgEffect>
                    </a14:imgLayer>
                  </a14:imgProps>
                </a:ext>
                <a:ext uri="{28A0092B-C50C-407E-A947-70E740481C1C}">
                  <a14:useLocalDpi xmlns:a14="http://schemas.microsoft.com/office/drawing/2010/main" val="0"/>
                </a:ext>
              </a:extLst>
            </a:blip>
            <a:stretch>
              <a:fillRect/>
            </a:stretch>
          </p:blipFill>
          <p:spPr>
            <a:xfrm>
              <a:off x="3560127" y="1802619"/>
              <a:ext cx="1791586" cy="1803530"/>
            </a:xfrm>
            <a:prstGeom prst="rect">
              <a:avLst/>
            </a:prstGeom>
          </p:spPr>
        </p:pic>
      </p:grpSp>
      <p:grpSp>
        <p:nvGrpSpPr>
          <p:cNvPr id="21" name="Group 20">
            <a:extLst>
              <a:ext uri="{FF2B5EF4-FFF2-40B4-BE49-F238E27FC236}">
                <a16:creationId xmlns:a16="http://schemas.microsoft.com/office/drawing/2014/main" id="{B1379FFE-F46C-FC60-9531-3E4DFC90F47C}"/>
              </a:ext>
            </a:extLst>
          </p:cNvPr>
          <p:cNvGrpSpPr/>
          <p:nvPr/>
        </p:nvGrpSpPr>
        <p:grpSpPr>
          <a:xfrm>
            <a:off x="5844255" y="1802619"/>
            <a:ext cx="3061531" cy="3296247"/>
            <a:chOff x="5844255" y="1802619"/>
            <a:chExt cx="3061531" cy="3296247"/>
          </a:xfrm>
        </p:grpSpPr>
        <p:sp>
          <p:nvSpPr>
            <p:cNvPr id="10" name="TextBox 9">
              <a:extLst>
                <a:ext uri="{FF2B5EF4-FFF2-40B4-BE49-F238E27FC236}">
                  <a16:creationId xmlns:a16="http://schemas.microsoft.com/office/drawing/2014/main" id="{8018292F-324A-ED12-0F72-743D4573391F}"/>
                </a:ext>
              </a:extLst>
            </p:cNvPr>
            <p:cNvSpPr txBox="1"/>
            <p:nvPr/>
          </p:nvSpPr>
          <p:spPr>
            <a:xfrm>
              <a:off x="6201605" y="4267869"/>
              <a:ext cx="2225973" cy="830997"/>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Be knowledgeable about modern LGBTQ+ terminology.  </a:t>
              </a:r>
            </a:p>
          </p:txBody>
        </p:sp>
        <p:pic>
          <p:nvPicPr>
            <p:cNvPr id="17" name="Picture 16" descr="A stack of books on a white background&#10;&#10;Description automatically generated">
              <a:extLst>
                <a:ext uri="{FF2B5EF4-FFF2-40B4-BE49-F238E27FC236}">
                  <a16:creationId xmlns:a16="http://schemas.microsoft.com/office/drawing/2014/main" id="{3E5E8982-2BF9-7E83-4C76-EC0DD81225E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44255" y="1802619"/>
              <a:ext cx="3061531" cy="3061531"/>
            </a:xfrm>
            <a:prstGeom prst="rect">
              <a:avLst/>
            </a:prstGeom>
          </p:spPr>
        </p:pic>
      </p:grpSp>
    </p:spTree>
    <p:extLst>
      <p:ext uri="{BB962C8B-B14F-4D97-AF65-F5344CB8AC3E}">
        <p14:creationId xmlns:p14="http://schemas.microsoft.com/office/powerpoint/2010/main" val="16869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1323E1F2-4B49-FC3D-48E1-2BF739F28230}"/>
            </a:ext>
          </a:extLst>
        </p:cNvPr>
        <p:cNvGrpSpPr/>
        <p:nvPr/>
      </p:nvGrpSpPr>
      <p:grpSpPr>
        <a:xfrm>
          <a:off x="0" y="0"/>
          <a:ext cx="0" cy="0"/>
          <a:chOff x="0" y="0"/>
          <a:chExt cx="0" cy="0"/>
        </a:xfrm>
      </p:grpSpPr>
      <p:pic>
        <p:nvPicPr>
          <p:cNvPr id="6" name="Graphic 5" descr="Open quotation mark with solid fill">
            <a:extLst>
              <a:ext uri="{FF2B5EF4-FFF2-40B4-BE49-F238E27FC236}">
                <a16:creationId xmlns:a16="http://schemas.microsoft.com/office/drawing/2014/main" id="{6C58D55D-B189-7D1E-30D0-5CAFD36C6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108950" y="1077069"/>
            <a:ext cx="1779384" cy="1779384"/>
          </a:xfrm>
          <a:prstGeom prst="rect">
            <a:avLst/>
          </a:prstGeom>
        </p:spPr>
      </p:pic>
      <p:sp>
        <p:nvSpPr>
          <p:cNvPr id="12" name="TextBox 11">
            <a:extLst>
              <a:ext uri="{FF2B5EF4-FFF2-40B4-BE49-F238E27FC236}">
                <a16:creationId xmlns:a16="http://schemas.microsoft.com/office/drawing/2014/main" id="{072E8296-01D2-A8AC-34A4-525E07D55547}"/>
              </a:ext>
            </a:extLst>
          </p:cNvPr>
          <p:cNvSpPr txBox="1"/>
          <p:nvPr/>
        </p:nvSpPr>
        <p:spPr>
          <a:xfrm>
            <a:off x="589133" y="498564"/>
            <a:ext cx="6025311"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Response to Safety Concerns</a:t>
            </a:r>
          </a:p>
        </p:txBody>
      </p:sp>
      <p:grpSp>
        <p:nvGrpSpPr>
          <p:cNvPr id="8" name="Group 7">
            <a:extLst>
              <a:ext uri="{FF2B5EF4-FFF2-40B4-BE49-F238E27FC236}">
                <a16:creationId xmlns:a16="http://schemas.microsoft.com/office/drawing/2014/main" id="{FABB12AE-83F1-733A-7435-6267F3399155}"/>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76282F25-3E27-5379-B9F2-4AAF366FF721}"/>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0334539-72E1-D7A2-AE15-5C7D1F37DF83}"/>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964F7D7-C320-DCDF-FC20-81BC4F8AFB10}"/>
              </a:ext>
            </a:extLst>
          </p:cNvPr>
          <p:cNvSpPr txBox="1"/>
          <p:nvPr/>
        </p:nvSpPr>
        <p:spPr>
          <a:xfrm>
            <a:off x="1461331" y="1768626"/>
            <a:ext cx="6901927" cy="1200329"/>
          </a:xfrm>
          <a:prstGeom prst="rect">
            <a:avLst/>
          </a:prstGeom>
          <a:noFill/>
        </p:spPr>
        <p:txBody>
          <a:bodyPr wrap="square" rtlCol="0">
            <a:spAutoFit/>
          </a:bodyPr>
          <a:lstStyle/>
          <a:p>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HUD recognizes that there are security risks in operating shelters, but the obligation to provide for safety and security is not new, and the denial of equal access cannot be justified based on unfounded concerns about safety or security.</a:t>
            </a:r>
            <a:endParaRPr lang="en-US" dirty="0">
              <a:latin typeface="Avenir Next LT Pro" panose="020B0504020202020204" pitchFamily="34" charset="0"/>
            </a:endParaRPr>
          </a:p>
        </p:txBody>
      </p:sp>
      <p:sp>
        <p:nvSpPr>
          <p:cNvPr id="5" name="TextBox 4">
            <a:extLst>
              <a:ext uri="{FF2B5EF4-FFF2-40B4-BE49-F238E27FC236}">
                <a16:creationId xmlns:a16="http://schemas.microsoft.com/office/drawing/2014/main" id="{1BF8ACA7-480A-97B4-7860-656689D32D20}"/>
              </a:ext>
            </a:extLst>
          </p:cNvPr>
          <p:cNvSpPr txBox="1"/>
          <p:nvPr/>
        </p:nvSpPr>
        <p:spPr>
          <a:xfrm>
            <a:off x="1461331" y="3835285"/>
            <a:ext cx="6901927" cy="1200329"/>
          </a:xfrm>
          <a:prstGeom prst="rect">
            <a:avLst/>
          </a:prstGeom>
          <a:noFill/>
        </p:spPr>
        <p:txBody>
          <a:bodyPr wrap="square" rtlCol="0">
            <a:spAutoFit/>
          </a:bodyPr>
          <a:lstStyle/>
          <a:p>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As HUD has noted, it has studied the issue for 4 years and determined, following the lead of other Federal agencies, that to ensure equal access, the general rule must be that individuals are accommodated in accordance with their gender identity</a:t>
            </a:r>
            <a:endParaRPr lang="en-US" dirty="0">
              <a:latin typeface="Avenir Next LT Pro" panose="020B0504020202020204" pitchFamily="34" charset="0"/>
            </a:endParaRPr>
          </a:p>
        </p:txBody>
      </p:sp>
      <p:pic>
        <p:nvPicPr>
          <p:cNvPr id="7" name="Graphic 6" descr="Open quotation mark with solid fill">
            <a:extLst>
              <a:ext uri="{FF2B5EF4-FFF2-40B4-BE49-F238E27FC236}">
                <a16:creationId xmlns:a16="http://schemas.microsoft.com/office/drawing/2014/main" id="{8758C5D3-97D9-ADC2-79FB-7F4AA3A8ED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0" y="3039807"/>
            <a:ext cx="1779384" cy="1779384"/>
          </a:xfrm>
          <a:prstGeom prst="rect">
            <a:avLst/>
          </a:prstGeom>
        </p:spPr>
      </p:pic>
    </p:spTree>
    <p:extLst>
      <p:ext uri="{BB962C8B-B14F-4D97-AF65-F5344CB8AC3E}">
        <p14:creationId xmlns:p14="http://schemas.microsoft.com/office/powerpoint/2010/main" val="3440692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CB7D2AFF-D36D-26DC-5EE5-D5D0D16ABE78}"/>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A6C8E0D-D923-B68F-EF43-F3517D4BEA22}"/>
              </a:ext>
            </a:extLst>
          </p:cNvPr>
          <p:cNvSpPr/>
          <p:nvPr/>
        </p:nvSpPr>
        <p:spPr>
          <a:xfrm>
            <a:off x="858850" y="3029452"/>
            <a:ext cx="7426297" cy="2124258"/>
          </a:xfrm>
          <a:prstGeom prst="roundRect">
            <a:avLst/>
          </a:prstGeom>
          <a:noFill/>
          <a:ln w="28575">
            <a:solidFill>
              <a:srgbClr val="333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1395CCF-7164-E424-8883-7D2E51ACC855}"/>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7D9A8F-F005-B660-9EAC-7A90CB51FD8E}"/>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ought bubble with solid fill">
            <a:extLst>
              <a:ext uri="{FF2B5EF4-FFF2-40B4-BE49-F238E27FC236}">
                <a16:creationId xmlns:a16="http://schemas.microsoft.com/office/drawing/2014/main" id="{98E40FB3-8EED-11D9-2C74-30986430C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417" y="-39068"/>
            <a:ext cx="2029626" cy="2029626"/>
          </a:xfrm>
          <a:prstGeom prst="rect">
            <a:avLst/>
          </a:prstGeom>
        </p:spPr>
      </p:pic>
      <p:sp>
        <p:nvSpPr>
          <p:cNvPr id="12" name="TextBox 11">
            <a:extLst>
              <a:ext uri="{FF2B5EF4-FFF2-40B4-BE49-F238E27FC236}">
                <a16:creationId xmlns:a16="http://schemas.microsoft.com/office/drawing/2014/main" id="{D2C26BEB-A66D-A222-B9AD-E34BF4681DF4}"/>
              </a:ext>
            </a:extLst>
          </p:cNvPr>
          <p:cNvSpPr txBox="1"/>
          <p:nvPr/>
        </p:nvSpPr>
        <p:spPr>
          <a:xfrm>
            <a:off x="1619165" y="1049091"/>
            <a:ext cx="6025311" cy="523220"/>
          </a:xfrm>
          <a:prstGeom prst="rect">
            <a:avLst/>
          </a:prstGeom>
          <a:noFill/>
        </p:spPr>
        <p:txBody>
          <a:bodyPr wrap="square" rtlCol="0">
            <a:spAutoFit/>
          </a:bodyPr>
          <a:lstStyle/>
          <a:p>
            <a:pPr algn="ctr"/>
            <a:r>
              <a:rPr lang="en-US" sz="2800" dirty="0">
                <a:solidFill>
                  <a:schemeClr val="tx2">
                    <a:lumMod val="75000"/>
                  </a:schemeClr>
                </a:solidFill>
                <a:latin typeface="Sabon Next LT" panose="02000500000000000000" pitchFamily="2" charset="0"/>
                <a:cs typeface="Sabon Next LT" panose="02000500000000000000" pitchFamily="2" charset="0"/>
              </a:rPr>
              <a:t>What is a nondiscriminatory step?</a:t>
            </a:r>
          </a:p>
        </p:txBody>
      </p:sp>
      <p:sp>
        <p:nvSpPr>
          <p:cNvPr id="6" name="TextBox 5">
            <a:extLst>
              <a:ext uri="{FF2B5EF4-FFF2-40B4-BE49-F238E27FC236}">
                <a16:creationId xmlns:a16="http://schemas.microsoft.com/office/drawing/2014/main" id="{21F18D67-7FD9-A5FD-2FD6-6CAFF6DE87E5}"/>
              </a:ext>
            </a:extLst>
          </p:cNvPr>
          <p:cNvSpPr txBox="1"/>
          <p:nvPr/>
        </p:nvSpPr>
        <p:spPr>
          <a:xfrm>
            <a:off x="1156230" y="1655025"/>
            <a:ext cx="6831538" cy="1015663"/>
          </a:xfrm>
          <a:prstGeom prst="rect">
            <a:avLst/>
          </a:prstGeom>
          <a:noFill/>
        </p:spPr>
        <p:txBody>
          <a:bodyPr wrap="square" rtlCol="0">
            <a:spAutoFit/>
          </a:bodyPr>
          <a:lstStyle/>
          <a:p>
            <a:pPr algn="ctr"/>
            <a:r>
              <a:rPr lang="en-US" sz="2000" dirty="0">
                <a:latin typeface="Avenir Next LT Pro" panose="020B0504020202020204" pitchFamily="34" charset="0"/>
              </a:rPr>
              <a:t>A service that you would provide to anyone in your housing program, regardless of their identity, to resolve a safety concern. </a:t>
            </a:r>
          </a:p>
        </p:txBody>
      </p:sp>
      <p:sp>
        <p:nvSpPr>
          <p:cNvPr id="2" name="Rectangle: Rounded Corners 1">
            <a:extLst>
              <a:ext uri="{FF2B5EF4-FFF2-40B4-BE49-F238E27FC236}">
                <a16:creationId xmlns:a16="http://schemas.microsoft.com/office/drawing/2014/main" id="{6E69E502-584E-1EE3-34A9-AFE5F0DC8638}"/>
              </a:ext>
            </a:extLst>
          </p:cNvPr>
          <p:cNvSpPr/>
          <p:nvPr/>
        </p:nvSpPr>
        <p:spPr>
          <a:xfrm>
            <a:off x="1419163" y="3221205"/>
            <a:ext cx="6118789" cy="2287151"/>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AAF26A3-DE46-35D2-CFDE-EAB6A841F040}"/>
              </a:ext>
            </a:extLst>
          </p:cNvPr>
          <p:cNvSpPr txBox="1"/>
          <p:nvPr/>
        </p:nvSpPr>
        <p:spPr>
          <a:xfrm>
            <a:off x="2645427" y="3629916"/>
            <a:ext cx="5280178" cy="923330"/>
          </a:xfrm>
          <a:prstGeom prst="rect">
            <a:avLst/>
          </a:prstGeom>
          <a:noFill/>
        </p:spPr>
        <p:txBody>
          <a:bodyPr wrap="square" rtlCol="0">
            <a:spAutoFit/>
          </a:bodyPr>
          <a:lstStyle/>
          <a:p>
            <a:pPr algn="ctr"/>
            <a:r>
              <a:rPr lang="en-US" dirty="0">
                <a:latin typeface="Avenir Next LT Pro" panose="020B0504020202020204" pitchFamily="34" charset="0"/>
                <a:ea typeface="Calibri" panose="020F0502020204030204" pitchFamily="34" charset="0"/>
                <a:cs typeface="Times New Roman" panose="02020603050405020304" pitchFamily="18" charset="0"/>
              </a:rPr>
              <a:t>A</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n exception to policies and procedures may be appropriate in such circumstances to avoid infringement on an individual's privacy concern.</a:t>
            </a:r>
            <a:endParaRPr lang="en-US" sz="2000" dirty="0">
              <a:latin typeface="Avenir Next LT Pro" panose="020B0504020202020204" pitchFamily="34" charset="0"/>
            </a:endParaRPr>
          </a:p>
        </p:txBody>
      </p:sp>
      <p:pic>
        <p:nvPicPr>
          <p:cNvPr id="13" name="Graphic 12" descr="Postit Notes outline">
            <a:extLst>
              <a:ext uri="{FF2B5EF4-FFF2-40B4-BE49-F238E27FC236}">
                <a16:creationId xmlns:a16="http://schemas.microsoft.com/office/drawing/2014/main" id="{FCD98F4F-34BF-8D18-EA6F-20D102E73E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2489" y="3387685"/>
            <a:ext cx="1290004" cy="1290004"/>
          </a:xfrm>
          <a:prstGeom prst="rect">
            <a:avLst/>
          </a:prstGeom>
        </p:spPr>
      </p:pic>
    </p:spTree>
    <p:extLst>
      <p:ext uri="{BB962C8B-B14F-4D97-AF65-F5344CB8AC3E}">
        <p14:creationId xmlns:p14="http://schemas.microsoft.com/office/powerpoint/2010/main" val="396898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1482F3A9-D6B6-700A-DB6A-E1DEBC49D16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16AABC6-CD72-50F0-1D5B-9AC1DBCD9D60}"/>
              </a:ext>
            </a:extLst>
          </p:cNvPr>
          <p:cNvSpPr txBox="1"/>
          <p:nvPr/>
        </p:nvSpPr>
        <p:spPr>
          <a:xfrm>
            <a:off x="589133" y="498564"/>
            <a:ext cx="6358598" cy="1077218"/>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Sexual Orientation and Household Composition</a:t>
            </a:r>
          </a:p>
        </p:txBody>
      </p:sp>
      <p:sp>
        <p:nvSpPr>
          <p:cNvPr id="3" name="Rectangle 2">
            <a:extLst>
              <a:ext uri="{FF2B5EF4-FFF2-40B4-BE49-F238E27FC236}">
                <a16:creationId xmlns:a16="http://schemas.microsoft.com/office/drawing/2014/main" id="{A8D0DB11-F706-D71B-0935-82DDBA8B7092}"/>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09F5F10-3782-9033-111C-6D5C1EAB14AB}"/>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478D8984-42F0-BD3D-F54F-7198BEFE8C1D}"/>
              </a:ext>
            </a:extLst>
          </p:cNvPr>
          <p:cNvSpPr/>
          <p:nvPr/>
        </p:nvSpPr>
        <p:spPr>
          <a:xfrm>
            <a:off x="589133" y="1956987"/>
            <a:ext cx="3623944" cy="3711202"/>
          </a:xfrm>
          <a:prstGeom prst="roundRect">
            <a:avLst/>
          </a:prstGeom>
          <a:solidFill>
            <a:srgbClr val="7030A0">
              <a:alpha val="1803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artoon of a book&#10;&#10;Description automatically generated">
            <a:extLst>
              <a:ext uri="{FF2B5EF4-FFF2-40B4-BE49-F238E27FC236}">
                <a16:creationId xmlns:a16="http://schemas.microsoft.com/office/drawing/2014/main" id="{7B3ECAD2-E1D6-41E1-7A80-42DFC7AF4B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110" r="99015">
                        <a14:foregroundMark x1="28692" y1="19000" x2="28692" y2="19000"/>
                        <a14:foregroundMark x1="29395" y1="18000" x2="42475" y2="35000"/>
                        <a14:foregroundMark x1="36428" y1="25500" x2="18847" y2="38000"/>
                        <a14:foregroundMark x1="18847" y1="38000" x2="13361" y2="25000"/>
                        <a14:foregroundMark x1="5626" y1="49500" x2="5626" y2="49500"/>
                        <a14:foregroundMark x1="2110" y1="73500" x2="2110" y2="73500"/>
                        <a14:foregroundMark x1="46132" y1="89500" x2="46132" y2="89500"/>
                        <a14:foregroundMark x1="59634" y1="31500" x2="59634" y2="31500"/>
                        <a14:foregroundMark x1="59634" y1="31500" x2="70605" y2="18000"/>
                        <a14:foregroundMark x1="90577" y1="29000" x2="77778" y2="26000"/>
                        <a14:foregroundMark x1="95359" y1="64000" x2="95359" y2="64000"/>
                        <a14:foregroundMark x1="99015" y1="77000" x2="99015" y2="77000"/>
                      </a14:backgroundRemoval>
                    </a14:imgEffect>
                  </a14:imgLayer>
                </a14:imgProps>
              </a:ext>
              <a:ext uri="{28A0092B-C50C-407E-A947-70E740481C1C}">
                <a14:useLocalDpi xmlns:a14="http://schemas.microsoft.com/office/drawing/2010/main" val="0"/>
              </a:ext>
            </a:extLst>
          </a:blip>
          <a:stretch>
            <a:fillRect/>
          </a:stretch>
        </p:blipFill>
        <p:spPr>
          <a:xfrm>
            <a:off x="1144067" y="4585323"/>
            <a:ext cx="2514076" cy="707195"/>
          </a:xfrm>
          <a:prstGeom prst="rect">
            <a:avLst/>
          </a:prstGeom>
        </p:spPr>
      </p:pic>
      <p:sp>
        <p:nvSpPr>
          <p:cNvPr id="6" name="TextBox 5">
            <a:extLst>
              <a:ext uri="{FF2B5EF4-FFF2-40B4-BE49-F238E27FC236}">
                <a16:creationId xmlns:a16="http://schemas.microsoft.com/office/drawing/2014/main" id="{5BFC9EE8-DA4B-A1EC-813C-6AECCEECC971}"/>
              </a:ext>
            </a:extLst>
          </p:cNvPr>
          <p:cNvSpPr txBox="1"/>
          <p:nvPr/>
        </p:nvSpPr>
        <p:spPr>
          <a:xfrm>
            <a:off x="830364" y="2643113"/>
            <a:ext cx="3141481" cy="1561005"/>
          </a:xfrm>
          <a:prstGeom prst="rect">
            <a:avLst/>
          </a:prstGeom>
          <a:noFill/>
        </p:spPr>
        <p:txBody>
          <a:bodyPr wrap="square" rtlCol="0">
            <a:spAutoFit/>
          </a:bodyPr>
          <a:lstStyle/>
          <a:p>
            <a:pPr marR="0" lvl="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Sexual Orientation: </a:t>
            </a:r>
            <a:r>
              <a:rPr lang="en-US" kern="100" dirty="0">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ne's emotional or physical attraction to the same and/or opposite sex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e.g.,</a:t>
            </a:r>
            <a:r>
              <a:rPr lang="en-US" sz="1800" dirty="0">
                <a:effectLst/>
                <a:latin typeface="Calibri" panose="020F0502020204030204" pitchFamily="34" charset="0"/>
                <a:ea typeface="Calibri" panose="020F0502020204030204" pitchFamily="34" charset="0"/>
                <a:cs typeface="Times New Roman" panose="02020603050405020304" pitchFamily="18" charset="0"/>
              </a:rPr>
              <a:t> homosexuality, heterosexuality, or bisexuality).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8EB8284D-7248-B5A5-5974-A5C46DA08829}"/>
              </a:ext>
            </a:extLst>
          </p:cNvPr>
          <p:cNvGrpSpPr/>
          <p:nvPr/>
        </p:nvGrpSpPr>
        <p:grpSpPr>
          <a:xfrm>
            <a:off x="4535294" y="1316053"/>
            <a:ext cx="4341412" cy="3847020"/>
            <a:chOff x="4535294" y="1316053"/>
            <a:chExt cx="4341412" cy="3847020"/>
          </a:xfrm>
        </p:grpSpPr>
        <p:pic>
          <p:nvPicPr>
            <p:cNvPr id="11" name="Picture 10">
              <a:extLst>
                <a:ext uri="{FF2B5EF4-FFF2-40B4-BE49-F238E27FC236}">
                  <a16:creationId xmlns:a16="http://schemas.microsoft.com/office/drawing/2014/main" id="{7CC570A4-CE8D-C360-595A-BE2A68D464BD}"/>
                </a:ext>
              </a:extLst>
            </p:cNvPr>
            <p:cNvPicPr>
              <a:picLocks noChangeAspect="1"/>
            </p:cNvPicPr>
            <p:nvPr/>
          </p:nvPicPr>
          <p:blipFill rotWithShape="1">
            <a:blip r:embed="rId4"/>
            <a:srcRect l="30925" t="19355" r="9081" b="677"/>
            <a:stretch/>
          </p:blipFill>
          <p:spPr>
            <a:xfrm>
              <a:off x="4572000" y="1316053"/>
              <a:ext cx="4251085" cy="3026384"/>
            </a:xfrm>
            <a:prstGeom prst="rect">
              <a:avLst/>
            </a:prstGeom>
          </p:spPr>
        </p:pic>
        <p:sp>
          <p:nvSpPr>
            <p:cNvPr id="13" name="TextBox 12">
              <a:extLst>
                <a:ext uri="{FF2B5EF4-FFF2-40B4-BE49-F238E27FC236}">
                  <a16:creationId xmlns:a16="http://schemas.microsoft.com/office/drawing/2014/main" id="{73F8D71A-FEFF-357D-7338-3D852C6326EA}"/>
                </a:ext>
              </a:extLst>
            </p:cNvPr>
            <p:cNvSpPr txBox="1"/>
            <p:nvPr/>
          </p:nvSpPr>
          <p:spPr>
            <a:xfrm>
              <a:off x="4535294" y="4516742"/>
              <a:ext cx="4341412" cy="646331"/>
            </a:xfrm>
            <a:prstGeom prst="rect">
              <a:avLst/>
            </a:prstGeom>
            <a:noFill/>
          </p:spPr>
          <p:txBody>
            <a:bodyPr wrap="square" rtlCol="0">
              <a:spAutoFit/>
            </a:bodyPr>
            <a:lstStyle/>
            <a:p>
              <a:pPr algn="ctr"/>
              <a:r>
                <a:rPr lang="en-US" dirty="0">
                  <a:latin typeface="Avenir Next LT Pro" panose="020B0504020202020204" pitchFamily="34" charset="0"/>
                  <a:ea typeface="Calibri" panose="020F0502020204030204" pitchFamily="34" charset="0"/>
                  <a:cs typeface="Times New Roman" panose="02020603050405020304" pitchFamily="18" charset="0"/>
                </a:rPr>
                <a:t>A family is any group of persons presenting together for assistance. </a:t>
              </a:r>
              <a:endParaRPr lang="en-US" sz="2000" dirty="0">
                <a:latin typeface="Avenir Next LT Pro" panose="020B0504020202020204" pitchFamily="34" charset="0"/>
              </a:endParaRPr>
            </a:p>
          </p:txBody>
        </p:sp>
      </p:grpSp>
    </p:spTree>
    <p:extLst>
      <p:ext uri="{BB962C8B-B14F-4D97-AF65-F5344CB8AC3E}">
        <p14:creationId xmlns:p14="http://schemas.microsoft.com/office/powerpoint/2010/main" val="37955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D2C4BDDF-0E92-6F1E-A23D-FC77D409BE5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76DB813-9793-87CF-45B1-E0DE820E3ECB}"/>
              </a:ext>
            </a:extLst>
          </p:cNvPr>
          <p:cNvSpPr txBox="1"/>
          <p:nvPr/>
        </p:nvSpPr>
        <p:spPr>
          <a:xfrm>
            <a:off x="589133" y="498564"/>
            <a:ext cx="2171159"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Example 1:</a:t>
            </a:r>
          </a:p>
        </p:txBody>
      </p:sp>
      <p:sp>
        <p:nvSpPr>
          <p:cNvPr id="3" name="Rectangle 2">
            <a:extLst>
              <a:ext uri="{FF2B5EF4-FFF2-40B4-BE49-F238E27FC236}">
                <a16:creationId xmlns:a16="http://schemas.microsoft.com/office/drawing/2014/main" id="{D24C59E9-0479-5FD2-0AA1-DBFDB6228DAB}"/>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B202AE-7B67-707E-4327-C5B9E4AAB9BD}"/>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1B4BE7-B472-44DA-62C2-5574299E2D50}"/>
              </a:ext>
            </a:extLst>
          </p:cNvPr>
          <p:cNvSpPr txBox="1"/>
          <p:nvPr/>
        </p:nvSpPr>
        <p:spPr>
          <a:xfrm>
            <a:off x="498204" y="1271284"/>
            <a:ext cx="7483568" cy="1384995"/>
          </a:xfrm>
          <a:prstGeom prst="rect">
            <a:avLst/>
          </a:prstGeom>
          <a:noFill/>
        </p:spPr>
        <p:txBody>
          <a:bodyPr wrap="square" rtlCol="0">
            <a:spAutoFit/>
          </a:bodyPr>
          <a:lstStyle/>
          <a:p>
            <a:pPr algn="ctr"/>
            <a:r>
              <a:rPr lang="en-US" sz="2000" dirty="0">
                <a:latin typeface="Avenir Next LT Pro" panose="020B0504020202020204" pitchFamily="34" charset="0"/>
              </a:rPr>
              <a:t>You’re an emergency shelter that only serves </a:t>
            </a:r>
            <a:r>
              <a:rPr lang="en-US" sz="2000" b="1" dirty="0">
                <a:solidFill>
                  <a:srgbClr val="7030A0"/>
                </a:solidFill>
                <a:latin typeface="Avenir Next LT Pro" panose="020B0504020202020204" pitchFamily="34" charset="0"/>
              </a:rPr>
              <a:t>families with children. </a:t>
            </a:r>
          </a:p>
          <a:p>
            <a:pPr algn="ctr"/>
            <a:endParaRPr lang="en-US" sz="800" dirty="0">
              <a:solidFill>
                <a:srgbClr val="7030A0"/>
              </a:solidFill>
              <a:latin typeface="Avenir Next LT Pro" panose="020B0504020202020204" pitchFamily="34" charset="0"/>
            </a:endParaRPr>
          </a:p>
          <a:p>
            <a:pPr marL="342900" indent="-342900">
              <a:buFont typeface="Arial" panose="020B0604020202020204" pitchFamily="34" charset="0"/>
              <a:buChar char="•"/>
            </a:pPr>
            <a:r>
              <a:rPr lang="en-US" dirty="0">
                <a:latin typeface="Avenir Next LT Pro" panose="020B0504020202020204" pitchFamily="34" charset="0"/>
              </a:rPr>
              <a:t>You cannot limit assistance to only </a:t>
            </a:r>
            <a:r>
              <a:rPr lang="en-US" i="1" dirty="0">
                <a:latin typeface="Avenir Next LT Pro" panose="020B0504020202020204" pitchFamily="34" charset="0"/>
              </a:rPr>
              <a:t>women</a:t>
            </a:r>
            <a:r>
              <a:rPr lang="en-US" dirty="0">
                <a:latin typeface="Avenir Next LT Pro" panose="020B0504020202020204" pitchFamily="34" charset="0"/>
              </a:rPr>
              <a:t> with children. </a:t>
            </a:r>
          </a:p>
          <a:p>
            <a:pPr marL="342900" indent="-342900">
              <a:buFont typeface="Arial" panose="020B0604020202020204" pitchFamily="34" charset="0"/>
              <a:buChar char="•"/>
            </a:pPr>
            <a:r>
              <a:rPr lang="en-US" dirty="0">
                <a:latin typeface="Avenir Next LT Pro" panose="020B0504020202020204" pitchFamily="34" charset="0"/>
              </a:rPr>
              <a:t>You cannot limit assistance to only </a:t>
            </a:r>
            <a:r>
              <a:rPr lang="en-US" i="1" dirty="0">
                <a:latin typeface="Avenir Next LT Pro" panose="020B0504020202020204" pitchFamily="34" charset="0"/>
              </a:rPr>
              <a:t>heterosexual</a:t>
            </a:r>
            <a:r>
              <a:rPr lang="en-US" dirty="0">
                <a:latin typeface="Avenir Next LT Pro" panose="020B0504020202020204" pitchFamily="34" charset="0"/>
              </a:rPr>
              <a:t> couples. </a:t>
            </a:r>
          </a:p>
        </p:txBody>
      </p:sp>
      <p:grpSp>
        <p:nvGrpSpPr>
          <p:cNvPr id="7" name="Graphic 5">
            <a:extLst>
              <a:ext uri="{FF2B5EF4-FFF2-40B4-BE49-F238E27FC236}">
                <a16:creationId xmlns:a16="http://schemas.microsoft.com/office/drawing/2014/main" id="{D150BC99-ACF2-9245-F30D-11435C5CAA75}"/>
              </a:ext>
            </a:extLst>
          </p:cNvPr>
          <p:cNvGrpSpPr/>
          <p:nvPr/>
        </p:nvGrpSpPr>
        <p:grpSpPr>
          <a:xfrm>
            <a:off x="7314549" y="2365629"/>
            <a:ext cx="1331247" cy="1166231"/>
            <a:chOff x="1343587" y="243121"/>
            <a:chExt cx="6448225" cy="6161682"/>
          </a:xfrm>
        </p:grpSpPr>
        <p:sp>
          <p:nvSpPr>
            <p:cNvPr id="10" name="Freeform: Shape 9">
              <a:extLst>
                <a:ext uri="{FF2B5EF4-FFF2-40B4-BE49-F238E27FC236}">
                  <a16:creationId xmlns:a16="http://schemas.microsoft.com/office/drawing/2014/main" id="{7260B4CE-0D60-D508-EF91-FED27D140433}"/>
                </a:ext>
              </a:extLst>
            </p:cNvPr>
            <p:cNvSpPr/>
            <p:nvPr/>
          </p:nvSpPr>
          <p:spPr>
            <a:xfrm>
              <a:off x="1343587" y="243121"/>
              <a:ext cx="6448225" cy="6161682"/>
            </a:xfrm>
            <a:custGeom>
              <a:avLst/>
              <a:gdLst>
                <a:gd name="connsiteX0" fmla="*/ 740095 w 6448225"/>
                <a:gd name="connsiteY0" fmla="*/ 5035584 h 6161682"/>
                <a:gd name="connsiteX1" fmla="*/ 487842 w 6448225"/>
                <a:gd name="connsiteY1" fmla="*/ 5035584 h 6161682"/>
                <a:gd name="connsiteX2" fmla="*/ 487842 w 6448225"/>
                <a:gd name="connsiteY2" fmla="*/ 5135434 h 6161682"/>
                <a:gd name="connsiteX3" fmla="*/ 719521 w 6448225"/>
                <a:gd name="connsiteY3" fmla="*/ 5135434 h 6161682"/>
                <a:gd name="connsiteX4" fmla="*/ 719521 w 6448225"/>
                <a:gd name="connsiteY4" fmla="*/ 5219756 h 6161682"/>
                <a:gd name="connsiteX5" fmla="*/ 487842 w 6448225"/>
                <a:gd name="connsiteY5" fmla="*/ 5219756 h 6161682"/>
                <a:gd name="connsiteX6" fmla="*/ 487842 w 6448225"/>
                <a:gd name="connsiteY6" fmla="*/ 5342453 h 6161682"/>
                <a:gd name="connsiteX7" fmla="*/ 751289 w 6448225"/>
                <a:gd name="connsiteY7" fmla="*/ 5342453 h 6161682"/>
                <a:gd name="connsiteX8" fmla="*/ 751289 w 6448225"/>
                <a:gd name="connsiteY8" fmla="*/ 5426846 h 6161682"/>
                <a:gd name="connsiteX9" fmla="*/ 390551 w 6448225"/>
                <a:gd name="connsiteY9" fmla="*/ 5426846 h 6161682"/>
                <a:gd name="connsiteX10" fmla="*/ 390551 w 6448225"/>
                <a:gd name="connsiteY10" fmla="*/ 4951476 h 6161682"/>
                <a:gd name="connsiteX11" fmla="*/ 740095 w 6448225"/>
                <a:gd name="connsiteY11" fmla="*/ 4951476 h 6161682"/>
                <a:gd name="connsiteX12" fmla="*/ 740095 w 6448225"/>
                <a:gd name="connsiteY12" fmla="*/ 5035584 h 6161682"/>
                <a:gd name="connsiteX13" fmla="*/ 1059081 w 6448225"/>
                <a:gd name="connsiteY13" fmla="*/ 5297574 h 6161682"/>
                <a:gd name="connsiteX14" fmla="*/ 1106768 w 6448225"/>
                <a:gd name="connsiteY14" fmla="*/ 5342489 h 6161682"/>
                <a:gd name="connsiteX15" fmla="*/ 1053147 w 6448225"/>
                <a:gd name="connsiteY15" fmla="*/ 5355174 h 6161682"/>
                <a:gd name="connsiteX16" fmla="*/ 923982 w 6448225"/>
                <a:gd name="connsiteY16" fmla="*/ 5189090 h 6161682"/>
                <a:gd name="connsiteX17" fmla="*/ 1053147 w 6448225"/>
                <a:gd name="connsiteY17" fmla="*/ 5023006 h 6161682"/>
                <a:gd name="connsiteX18" fmla="*/ 1182206 w 6448225"/>
                <a:gd name="connsiteY18" fmla="*/ 5189090 h 6161682"/>
                <a:gd name="connsiteX19" fmla="*/ 1160388 w 6448225"/>
                <a:gd name="connsiteY19" fmla="*/ 5291178 h 6161682"/>
                <a:gd name="connsiteX20" fmla="*/ 1110072 w 6448225"/>
                <a:gd name="connsiteY20" fmla="*/ 5244203 h 6161682"/>
                <a:gd name="connsiteX21" fmla="*/ 1059081 w 6448225"/>
                <a:gd name="connsiteY21" fmla="*/ 5297574 h 6161682"/>
                <a:gd name="connsiteX22" fmla="*/ 1283548 w 6448225"/>
                <a:gd name="connsiteY22" fmla="*/ 5407374 h 6161682"/>
                <a:gd name="connsiteX23" fmla="*/ 1231775 w 6448225"/>
                <a:gd name="connsiteY23" fmla="*/ 5358657 h 6161682"/>
                <a:gd name="connsiteX24" fmla="*/ 1281522 w 6448225"/>
                <a:gd name="connsiteY24" fmla="*/ 5189126 h 6161682"/>
                <a:gd name="connsiteX25" fmla="*/ 1053112 w 6448225"/>
                <a:gd name="connsiteY25" fmla="*/ 4939004 h 6161682"/>
                <a:gd name="connsiteX26" fmla="*/ 824808 w 6448225"/>
                <a:gd name="connsiteY26" fmla="*/ 5189126 h 6161682"/>
                <a:gd name="connsiteX27" fmla="*/ 1053112 w 6448225"/>
                <a:gd name="connsiteY27" fmla="*/ 5439318 h 6161682"/>
                <a:gd name="connsiteX28" fmla="*/ 1174886 w 6448225"/>
                <a:gd name="connsiteY28" fmla="*/ 5407409 h 6161682"/>
                <a:gd name="connsiteX29" fmla="*/ 1231242 w 6448225"/>
                <a:gd name="connsiteY29" fmla="*/ 5461207 h 6161682"/>
                <a:gd name="connsiteX30" fmla="*/ 1283548 w 6448225"/>
                <a:gd name="connsiteY30" fmla="*/ 5407374 h 6161682"/>
                <a:gd name="connsiteX31" fmla="*/ 1748897 w 6448225"/>
                <a:gd name="connsiteY31" fmla="*/ 5260655 h 6161682"/>
                <a:gd name="connsiteX32" fmla="*/ 1553497 w 6448225"/>
                <a:gd name="connsiteY32" fmla="*/ 5439283 h 6161682"/>
                <a:gd name="connsiteX33" fmla="*/ 1402621 w 6448225"/>
                <a:gd name="connsiteY33" fmla="*/ 5381753 h 6161682"/>
                <a:gd name="connsiteX34" fmla="*/ 1365595 w 6448225"/>
                <a:gd name="connsiteY34" fmla="*/ 5266553 h 6161682"/>
                <a:gd name="connsiteX35" fmla="*/ 1365595 w 6448225"/>
                <a:gd name="connsiteY35" fmla="*/ 4951476 h 6161682"/>
                <a:gd name="connsiteX36" fmla="*/ 1466866 w 6448225"/>
                <a:gd name="connsiteY36" fmla="*/ 4951476 h 6161682"/>
                <a:gd name="connsiteX37" fmla="*/ 1466866 w 6448225"/>
                <a:gd name="connsiteY37" fmla="*/ 5259837 h 6161682"/>
                <a:gd name="connsiteX38" fmla="*/ 1551507 w 6448225"/>
                <a:gd name="connsiteY38" fmla="*/ 5355210 h 6161682"/>
                <a:gd name="connsiteX39" fmla="*/ 1647484 w 6448225"/>
                <a:gd name="connsiteY39" fmla="*/ 5264563 h 6161682"/>
                <a:gd name="connsiteX40" fmla="*/ 1647484 w 6448225"/>
                <a:gd name="connsiteY40" fmla="*/ 4951476 h 6161682"/>
                <a:gd name="connsiteX41" fmla="*/ 1748932 w 6448225"/>
                <a:gd name="connsiteY41" fmla="*/ 4951476 h 6161682"/>
                <a:gd name="connsiteX42" fmla="*/ 1748932 w 6448225"/>
                <a:gd name="connsiteY42" fmla="*/ 5260655 h 6161682"/>
                <a:gd name="connsiteX43" fmla="*/ 1748897 w 6448225"/>
                <a:gd name="connsiteY43" fmla="*/ 5260655 h 6161682"/>
                <a:gd name="connsiteX44" fmla="*/ 2014866 w 6448225"/>
                <a:gd name="connsiteY44" fmla="*/ 5058752 h 6161682"/>
                <a:gd name="connsiteX45" fmla="*/ 2016323 w 6448225"/>
                <a:gd name="connsiteY45" fmla="*/ 5058752 h 6161682"/>
                <a:gd name="connsiteX46" fmla="*/ 2075131 w 6448225"/>
                <a:gd name="connsiteY46" fmla="*/ 5246761 h 6161682"/>
                <a:gd name="connsiteX47" fmla="*/ 1953819 w 6448225"/>
                <a:gd name="connsiteY47" fmla="*/ 5246761 h 6161682"/>
                <a:gd name="connsiteX48" fmla="*/ 2014866 w 6448225"/>
                <a:gd name="connsiteY48" fmla="*/ 5058752 h 6161682"/>
                <a:gd name="connsiteX49" fmla="*/ 1927311 w 6448225"/>
                <a:gd name="connsiteY49" fmla="*/ 5328595 h 6161682"/>
                <a:gd name="connsiteX50" fmla="*/ 2102812 w 6448225"/>
                <a:gd name="connsiteY50" fmla="*/ 5328595 h 6161682"/>
                <a:gd name="connsiteX51" fmla="*/ 2133300 w 6448225"/>
                <a:gd name="connsiteY51" fmla="*/ 5426881 h 6161682"/>
                <a:gd name="connsiteX52" fmla="*/ 2241216 w 6448225"/>
                <a:gd name="connsiteY52" fmla="*/ 5426881 h 6161682"/>
                <a:gd name="connsiteX53" fmla="*/ 2073852 w 6448225"/>
                <a:gd name="connsiteY53" fmla="*/ 4951476 h 6161682"/>
                <a:gd name="connsiteX54" fmla="*/ 1959256 w 6448225"/>
                <a:gd name="connsiteY54" fmla="*/ 4951476 h 6161682"/>
                <a:gd name="connsiteX55" fmla="*/ 1789796 w 6448225"/>
                <a:gd name="connsiteY55" fmla="*/ 5426881 h 6161682"/>
                <a:gd name="connsiteX56" fmla="*/ 1894372 w 6448225"/>
                <a:gd name="connsiteY56" fmla="*/ 5426881 h 6161682"/>
                <a:gd name="connsiteX57" fmla="*/ 1927311 w 6448225"/>
                <a:gd name="connsiteY57" fmla="*/ 5328595 h 6161682"/>
                <a:gd name="connsiteX58" fmla="*/ 2417960 w 6448225"/>
                <a:gd name="connsiteY58" fmla="*/ 5340819 h 6161682"/>
                <a:gd name="connsiteX59" fmla="*/ 2654259 w 6448225"/>
                <a:gd name="connsiteY59" fmla="*/ 5340819 h 6161682"/>
                <a:gd name="connsiteX60" fmla="*/ 2654259 w 6448225"/>
                <a:gd name="connsiteY60" fmla="*/ 5426846 h 6161682"/>
                <a:gd name="connsiteX61" fmla="*/ 2318537 w 6448225"/>
                <a:gd name="connsiteY61" fmla="*/ 5426846 h 6161682"/>
                <a:gd name="connsiteX62" fmla="*/ 2318537 w 6448225"/>
                <a:gd name="connsiteY62" fmla="*/ 4951476 h 6161682"/>
                <a:gd name="connsiteX63" fmla="*/ 2417960 w 6448225"/>
                <a:gd name="connsiteY63" fmla="*/ 4951476 h 6161682"/>
                <a:gd name="connsiteX64" fmla="*/ 2417960 w 6448225"/>
                <a:gd name="connsiteY64" fmla="*/ 5340819 h 6161682"/>
                <a:gd name="connsiteX65" fmla="*/ 3030774 w 6448225"/>
                <a:gd name="connsiteY65" fmla="*/ 5213501 h 6161682"/>
                <a:gd name="connsiteX66" fmla="*/ 3030774 w 6448225"/>
                <a:gd name="connsiteY66" fmla="*/ 5426846 h 6161682"/>
                <a:gd name="connsiteX67" fmla="*/ 2931635 w 6448225"/>
                <a:gd name="connsiteY67" fmla="*/ 5426846 h 6161682"/>
                <a:gd name="connsiteX68" fmla="*/ 2931635 w 6448225"/>
                <a:gd name="connsiteY68" fmla="*/ 4951476 h 6161682"/>
                <a:gd name="connsiteX69" fmla="*/ 3030774 w 6448225"/>
                <a:gd name="connsiteY69" fmla="*/ 4951476 h 6161682"/>
                <a:gd name="connsiteX70" fmla="*/ 3030774 w 6448225"/>
                <a:gd name="connsiteY70" fmla="*/ 5131490 h 6161682"/>
                <a:gd name="connsiteX71" fmla="*/ 3216189 w 6448225"/>
                <a:gd name="connsiteY71" fmla="*/ 5131490 h 6161682"/>
                <a:gd name="connsiteX72" fmla="*/ 3216189 w 6448225"/>
                <a:gd name="connsiteY72" fmla="*/ 4951476 h 6161682"/>
                <a:gd name="connsiteX73" fmla="*/ 3315363 w 6448225"/>
                <a:gd name="connsiteY73" fmla="*/ 4951476 h 6161682"/>
                <a:gd name="connsiteX74" fmla="*/ 3315363 w 6448225"/>
                <a:gd name="connsiteY74" fmla="*/ 5426846 h 6161682"/>
                <a:gd name="connsiteX75" fmla="*/ 3216189 w 6448225"/>
                <a:gd name="connsiteY75" fmla="*/ 5426846 h 6161682"/>
                <a:gd name="connsiteX76" fmla="*/ 3216189 w 6448225"/>
                <a:gd name="connsiteY76" fmla="*/ 5213501 h 6161682"/>
                <a:gd name="connsiteX77" fmla="*/ 3030774 w 6448225"/>
                <a:gd name="connsiteY77" fmla="*/ 5213501 h 6161682"/>
                <a:gd name="connsiteX78" fmla="*/ 3504616 w 6448225"/>
                <a:gd name="connsiteY78" fmla="*/ 5189090 h 6161682"/>
                <a:gd name="connsiteX79" fmla="*/ 3633639 w 6448225"/>
                <a:gd name="connsiteY79" fmla="*/ 5023006 h 6161682"/>
                <a:gd name="connsiteX80" fmla="*/ 3762875 w 6448225"/>
                <a:gd name="connsiteY80" fmla="*/ 5189090 h 6161682"/>
                <a:gd name="connsiteX81" fmla="*/ 3633639 w 6448225"/>
                <a:gd name="connsiteY81" fmla="*/ 5355174 h 6161682"/>
                <a:gd name="connsiteX82" fmla="*/ 3504616 w 6448225"/>
                <a:gd name="connsiteY82" fmla="*/ 5189090 h 6161682"/>
                <a:gd name="connsiteX83" fmla="*/ 3405441 w 6448225"/>
                <a:gd name="connsiteY83" fmla="*/ 5189090 h 6161682"/>
                <a:gd name="connsiteX84" fmla="*/ 3633639 w 6448225"/>
                <a:gd name="connsiteY84" fmla="*/ 5439283 h 6161682"/>
                <a:gd name="connsiteX85" fmla="*/ 3862191 w 6448225"/>
                <a:gd name="connsiteY85" fmla="*/ 5189090 h 6161682"/>
                <a:gd name="connsiteX86" fmla="*/ 3633639 w 6448225"/>
                <a:gd name="connsiteY86" fmla="*/ 4938968 h 6161682"/>
                <a:gd name="connsiteX87" fmla="*/ 3405441 w 6448225"/>
                <a:gd name="connsiteY87" fmla="*/ 5189090 h 6161682"/>
                <a:gd name="connsiteX88" fmla="*/ 4336211 w 6448225"/>
                <a:gd name="connsiteY88" fmla="*/ 5260655 h 6161682"/>
                <a:gd name="connsiteX89" fmla="*/ 4140775 w 6448225"/>
                <a:gd name="connsiteY89" fmla="*/ 5439283 h 6161682"/>
                <a:gd name="connsiteX90" fmla="*/ 3989828 w 6448225"/>
                <a:gd name="connsiteY90" fmla="*/ 5381753 h 6161682"/>
                <a:gd name="connsiteX91" fmla="*/ 3952909 w 6448225"/>
                <a:gd name="connsiteY91" fmla="*/ 5266553 h 6161682"/>
                <a:gd name="connsiteX92" fmla="*/ 3952909 w 6448225"/>
                <a:gd name="connsiteY92" fmla="*/ 4951476 h 6161682"/>
                <a:gd name="connsiteX93" fmla="*/ 4054038 w 6448225"/>
                <a:gd name="connsiteY93" fmla="*/ 4951476 h 6161682"/>
                <a:gd name="connsiteX94" fmla="*/ 4054038 w 6448225"/>
                <a:gd name="connsiteY94" fmla="*/ 5259837 h 6161682"/>
                <a:gd name="connsiteX95" fmla="*/ 4138999 w 6448225"/>
                <a:gd name="connsiteY95" fmla="*/ 5355210 h 6161682"/>
                <a:gd name="connsiteX96" fmla="*/ 4234904 w 6448225"/>
                <a:gd name="connsiteY96" fmla="*/ 5264563 h 6161682"/>
                <a:gd name="connsiteX97" fmla="*/ 4234904 w 6448225"/>
                <a:gd name="connsiteY97" fmla="*/ 4951476 h 6161682"/>
                <a:gd name="connsiteX98" fmla="*/ 4336246 w 6448225"/>
                <a:gd name="connsiteY98" fmla="*/ 4951476 h 6161682"/>
                <a:gd name="connsiteX99" fmla="*/ 4336246 w 6448225"/>
                <a:gd name="connsiteY99" fmla="*/ 5260655 h 6161682"/>
                <a:gd name="connsiteX100" fmla="*/ 4336211 w 6448225"/>
                <a:gd name="connsiteY100" fmla="*/ 5260655 h 6161682"/>
                <a:gd name="connsiteX101" fmla="*/ 4517894 w 6448225"/>
                <a:gd name="connsiteY101" fmla="*/ 5280412 h 6161682"/>
                <a:gd name="connsiteX102" fmla="*/ 4618739 w 6448225"/>
                <a:gd name="connsiteY102" fmla="*/ 5357235 h 6161682"/>
                <a:gd name="connsiteX103" fmla="*/ 4718055 w 6448225"/>
                <a:gd name="connsiteY103" fmla="*/ 5295549 h 6161682"/>
                <a:gd name="connsiteX104" fmla="*/ 4632064 w 6448225"/>
                <a:gd name="connsiteY104" fmla="*/ 5236705 h 6161682"/>
                <a:gd name="connsiteX105" fmla="*/ 4581037 w 6448225"/>
                <a:gd name="connsiteY105" fmla="*/ 5224766 h 6161682"/>
                <a:gd name="connsiteX106" fmla="*/ 4429948 w 6448225"/>
                <a:gd name="connsiteY106" fmla="*/ 5085332 h 6161682"/>
                <a:gd name="connsiteX107" fmla="*/ 4612769 w 6448225"/>
                <a:gd name="connsiteY107" fmla="*/ 4938968 h 6161682"/>
                <a:gd name="connsiteX108" fmla="*/ 4798219 w 6448225"/>
                <a:gd name="connsiteY108" fmla="*/ 5092474 h 6161682"/>
                <a:gd name="connsiteX109" fmla="*/ 4702776 w 6448225"/>
                <a:gd name="connsiteY109" fmla="*/ 5092474 h 6161682"/>
                <a:gd name="connsiteX110" fmla="*/ 4605485 w 6448225"/>
                <a:gd name="connsiteY110" fmla="*/ 5020980 h 6161682"/>
                <a:gd name="connsiteX111" fmla="*/ 4522833 w 6448225"/>
                <a:gd name="connsiteY111" fmla="*/ 5077905 h 6161682"/>
                <a:gd name="connsiteX112" fmla="*/ 4572936 w 6448225"/>
                <a:gd name="connsiteY112" fmla="*/ 5127475 h 6161682"/>
                <a:gd name="connsiteX113" fmla="*/ 4688918 w 6448225"/>
                <a:gd name="connsiteY113" fmla="*/ 5155937 h 6161682"/>
                <a:gd name="connsiteX114" fmla="*/ 4813286 w 6448225"/>
                <a:gd name="connsiteY114" fmla="*/ 5283716 h 6161682"/>
                <a:gd name="connsiteX115" fmla="*/ 4625988 w 6448225"/>
                <a:gd name="connsiteY115" fmla="*/ 5439318 h 6161682"/>
                <a:gd name="connsiteX116" fmla="*/ 4422913 w 6448225"/>
                <a:gd name="connsiteY116" fmla="*/ 5280447 h 6161682"/>
                <a:gd name="connsiteX117" fmla="*/ 4517894 w 6448225"/>
                <a:gd name="connsiteY117" fmla="*/ 5280447 h 6161682"/>
                <a:gd name="connsiteX118" fmla="*/ 4517894 w 6448225"/>
                <a:gd name="connsiteY118" fmla="*/ 5280412 h 6161682"/>
                <a:gd name="connsiteX119" fmla="*/ 4993939 w 6448225"/>
                <a:gd name="connsiteY119" fmla="*/ 5426846 h 6161682"/>
                <a:gd name="connsiteX120" fmla="*/ 4894942 w 6448225"/>
                <a:gd name="connsiteY120" fmla="*/ 5426846 h 6161682"/>
                <a:gd name="connsiteX121" fmla="*/ 4894942 w 6448225"/>
                <a:gd name="connsiteY121" fmla="*/ 4951476 h 6161682"/>
                <a:gd name="connsiteX122" fmla="*/ 4993939 w 6448225"/>
                <a:gd name="connsiteY122" fmla="*/ 4951476 h 6161682"/>
                <a:gd name="connsiteX123" fmla="*/ 4993939 w 6448225"/>
                <a:gd name="connsiteY123" fmla="*/ 5426846 h 6161682"/>
                <a:gd name="connsiteX124" fmla="*/ 5390637 w 6448225"/>
                <a:gd name="connsiteY124" fmla="*/ 4951476 h 6161682"/>
                <a:gd name="connsiteX125" fmla="*/ 5483202 w 6448225"/>
                <a:gd name="connsiteY125" fmla="*/ 4951476 h 6161682"/>
                <a:gd name="connsiteX126" fmla="*/ 5483202 w 6448225"/>
                <a:gd name="connsiteY126" fmla="*/ 5426846 h 6161682"/>
                <a:gd name="connsiteX127" fmla="*/ 5384028 w 6448225"/>
                <a:gd name="connsiteY127" fmla="*/ 5426846 h 6161682"/>
                <a:gd name="connsiteX128" fmla="*/ 5190191 w 6448225"/>
                <a:gd name="connsiteY128" fmla="*/ 5087748 h 6161682"/>
                <a:gd name="connsiteX129" fmla="*/ 5188522 w 6448225"/>
                <a:gd name="connsiteY129" fmla="*/ 5087748 h 6161682"/>
                <a:gd name="connsiteX130" fmla="*/ 5188522 w 6448225"/>
                <a:gd name="connsiteY130" fmla="*/ 5426846 h 6161682"/>
                <a:gd name="connsiteX131" fmla="*/ 5095956 w 6448225"/>
                <a:gd name="connsiteY131" fmla="*/ 5426846 h 6161682"/>
                <a:gd name="connsiteX132" fmla="*/ 5095956 w 6448225"/>
                <a:gd name="connsiteY132" fmla="*/ 4951476 h 6161682"/>
                <a:gd name="connsiteX133" fmla="*/ 5200532 w 6448225"/>
                <a:gd name="connsiteY133" fmla="*/ 4951476 h 6161682"/>
                <a:gd name="connsiteX134" fmla="*/ 5388967 w 6448225"/>
                <a:gd name="connsiteY134" fmla="*/ 5282508 h 6161682"/>
                <a:gd name="connsiteX135" fmla="*/ 5390637 w 6448225"/>
                <a:gd name="connsiteY135" fmla="*/ 5282508 h 6161682"/>
                <a:gd name="connsiteX136" fmla="*/ 5390637 w 6448225"/>
                <a:gd name="connsiteY136" fmla="*/ 4951476 h 6161682"/>
                <a:gd name="connsiteX137" fmla="*/ 5815513 w 6448225"/>
                <a:gd name="connsiteY137" fmla="*/ 5170612 h 6161682"/>
                <a:gd name="connsiteX138" fmla="*/ 6013933 w 6448225"/>
                <a:gd name="connsiteY138" fmla="*/ 5170612 h 6161682"/>
                <a:gd name="connsiteX139" fmla="*/ 6013933 w 6448225"/>
                <a:gd name="connsiteY139" fmla="*/ 5426846 h 6161682"/>
                <a:gd name="connsiteX140" fmla="*/ 5947876 w 6448225"/>
                <a:gd name="connsiteY140" fmla="*/ 5426846 h 6161682"/>
                <a:gd name="connsiteX141" fmla="*/ 5937962 w 6448225"/>
                <a:gd name="connsiteY141" fmla="*/ 5367291 h 6161682"/>
                <a:gd name="connsiteX142" fmla="*/ 5789644 w 6448225"/>
                <a:gd name="connsiteY142" fmla="*/ 5439247 h 6161682"/>
                <a:gd name="connsiteX143" fmla="*/ 5571361 w 6448225"/>
                <a:gd name="connsiteY143" fmla="*/ 5190440 h 6161682"/>
                <a:gd name="connsiteX144" fmla="*/ 5803503 w 6448225"/>
                <a:gd name="connsiteY144" fmla="*/ 4938933 h 6161682"/>
                <a:gd name="connsiteX145" fmla="*/ 6011979 w 6448225"/>
                <a:gd name="connsiteY145" fmla="*/ 5099261 h 6161682"/>
                <a:gd name="connsiteX146" fmla="*/ 5912804 w 6448225"/>
                <a:gd name="connsiteY146" fmla="*/ 5099261 h 6161682"/>
                <a:gd name="connsiteX147" fmla="*/ 5808904 w 6448225"/>
                <a:gd name="connsiteY147" fmla="*/ 5020980 h 6161682"/>
                <a:gd name="connsiteX148" fmla="*/ 5672455 w 6448225"/>
                <a:gd name="connsiteY148" fmla="*/ 5191649 h 6161682"/>
                <a:gd name="connsiteX149" fmla="*/ 5810787 w 6448225"/>
                <a:gd name="connsiteY149" fmla="*/ 5355174 h 6161682"/>
                <a:gd name="connsiteX150" fmla="*/ 5925987 w 6448225"/>
                <a:gd name="connsiteY150" fmla="*/ 5250599 h 6161682"/>
                <a:gd name="connsiteX151" fmla="*/ 5815513 w 6448225"/>
                <a:gd name="connsiteY151" fmla="*/ 5250599 h 6161682"/>
                <a:gd name="connsiteX152" fmla="*/ 5815513 w 6448225"/>
                <a:gd name="connsiteY152" fmla="*/ 5170612 h 6161682"/>
                <a:gd name="connsiteX153" fmla="*/ 468725 w 6448225"/>
                <a:gd name="connsiteY153" fmla="*/ 5911206 h 6161682"/>
                <a:gd name="connsiteX154" fmla="*/ 597712 w 6448225"/>
                <a:gd name="connsiteY154" fmla="*/ 5744979 h 6161682"/>
                <a:gd name="connsiteX155" fmla="*/ 726735 w 6448225"/>
                <a:gd name="connsiteY155" fmla="*/ 5911206 h 6161682"/>
                <a:gd name="connsiteX156" fmla="*/ 597712 w 6448225"/>
                <a:gd name="connsiteY156" fmla="*/ 6077503 h 6161682"/>
                <a:gd name="connsiteX157" fmla="*/ 468725 w 6448225"/>
                <a:gd name="connsiteY157" fmla="*/ 5911206 h 6161682"/>
                <a:gd name="connsiteX158" fmla="*/ 369444 w 6448225"/>
                <a:gd name="connsiteY158" fmla="*/ 5911206 h 6161682"/>
                <a:gd name="connsiteX159" fmla="*/ 597748 w 6448225"/>
                <a:gd name="connsiteY159" fmla="*/ 6161682 h 6161682"/>
                <a:gd name="connsiteX160" fmla="*/ 826087 w 6448225"/>
                <a:gd name="connsiteY160" fmla="*/ 5911206 h 6161682"/>
                <a:gd name="connsiteX161" fmla="*/ 597748 w 6448225"/>
                <a:gd name="connsiteY161" fmla="*/ 5661084 h 6161682"/>
                <a:gd name="connsiteX162" fmla="*/ 369444 w 6448225"/>
                <a:gd name="connsiteY162" fmla="*/ 5911206 h 6161682"/>
                <a:gd name="connsiteX163" fmla="*/ 1098133 w 6448225"/>
                <a:gd name="connsiteY163" fmla="*/ 5895251 h 6161682"/>
                <a:gd name="connsiteX164" fmla="*/ 1098133 w 6448225"/>
                <a:gd name="connsiteY164" fmla="*/ 5755461 h 6161682"/>
                <a:gd name="connsiteX165" fmla="*/ 1176911 w 6448225"/>
                <a:gd name="connsiteY165" fmla="*/ 5755461 h 6161682"/>
                <a:gd name="connsiteX166" fmla="*/ 1264288 w 6448225"/>
                <a:gd name="connsiteY166" fmla="*/ 5821199 h 6161682"/>
                <a:gd name="connsiteX167" fmla="*/ 1190094 w 6448225"/>
                <a:gd name="connsiteY167" fmla="*/ 5895251 h 6161682"/>
                <a:gd name="connsiteX168" fmla="*/ 1098133 w 6448225"/>
                <a:gd name="connsiteY168" fmla="*/ 5895251 h 6161682"/>
                <a:gd name="connsiteX169" fmla="*/ 1098133 w 6448225"/>
                <a:gd name="connsiteY169" fmla="*/ 5977476 h 6161682"/>
                <a:gd name="connsiteX170" fmla="*/ 1211912 w 6448225"/>
                <a:gd name="connsiteY170" fmla="*/ 5977476 h 6161682"/>
                <a:gd name="connsiteX171" fmla="*/ 1363463 w 6448225"/>
                <a:gd name="connsiteY171" fmla="*/ 5825818 h 6161682"/>
                <a:gd name="connsiteX172" fmla="*/ 1215891 w 6448225"/>
                <a:gd name="connsiteY172" fmla="*/ 5673556 h 6161682"/>
                <a:gd name="connsiteX173" fmla="*/ 998887 w 6448225"/>
                <a:gd name="connsiteY173" fmla="*/ 5673556 h 6161682"/>
                <a:gd name="connsiteX174" fmla="*/ 998887 w 6448225"/>
                <a:gd name="connsiteY174" fmla="*/ 6148961 h 6161682"/>
                <a:gd name="connsiteX175" fmla="*/ 1098133 w 6448225"/>
                <a:gd name="connsiteY175" fmla="*/ 6148961 h 6161682"/>
                <a:gd name="connsiteX176" fmla="*/ 1098133 w 6448225"/>
                <a:gd name="connsiteY176" fmla="*/ 5977476 h 6161682"/>
                <a:gd name="connsiteX177" fmla="*/ 1632915 w 6448225"/>
                <a:gd name="connsiteY177" fmla="*/ 5895251 h 6161682"/>
                <a:gd name="connsiteX178" fmla="*/ 1632915 w 6448225"/>
                <a:gd name="connsiteY178" fmla="*/ 5755461 h 6161682"/>
                <a:gd name="connsiteX179" fmla="*/ 1711551 w 6448225"/>
                <a:gd name="connsiteY179" fmla="*/ 5755461 h 6161682"/>
                <a:gd name="connsiteX180" fmla="*/ 1798964 w 6448225"/>
                <a:gd name="connsiteY180" fmla="*/ 5821199 h 6161682"/>
                <a:gd name="connsiteX181" fmla="*/ 1724947 w 6448225"/>
                <a:gd name="connsiteY181" fmla="*/ 5895251 h 6161682"/>
                <a:gd name="connsiteX182" fmla="*/ 1632915 w 6448225"/>
                <a:gd name="connsiteY182" fmla="*/ 5895251 h 6161682"/>
                <a:gd name="connsiteX183" fmla="*/ 1632915 w 6448225"/>
                <a:gd name="connsiteY183" fmla="*/ 5977476 h 6161682"/>
                <a:gd name="connsiteX184" fmla="*/ 1746765 w 6448225"/>
                <a:gd name="connsiteY184" fmla="*/ 5977476 h 6161682"/>
                <a:gd name="connsiteX185" fmla="*/ 1898387 w 6448225"/>
                <a:gd name="connsiteY185" fmla="*/ 5825818 h 6161682"/>
                <a:gd name="connsiteX186" fmla="*/ 1750815 w 6448225"/>
                <a:gd name="connsiteY186" fmla="*/ 5673556 h 6161682"/>
                <a:gd name="connsiteX187" fmla="*/ 1533598 w 6448225"/>
                <a:gd name="connsiteY187" fmla="*/ 5673556 h 6161682"/>
                <a:gd name="connsiteX188" fmla="*/ 1533598 w 6448225"/>
                <a:gd name="connsiteY188" fmla="*/ 6148961 h 6161682"/>
                <a:gd name="connsiteX189" fmla="*/ 1632915 w 6448225"/>
                <a:gd name="connsiteY189" fmla="*/ 6148961 h 6161682"/>
                <a:gd name="connsiteX190" fmla="*/ 1632915 w 6448225"/>
                <a:gd name="connsiteY190" fmla="*/ 5977476 h 6161682"/>
                <a:gd name="connsiteX191" fmla="*/ 2146661 w 6448225"/>
                <a:gd name="connsiteY191" fmla="*/ 5911206 h 6161682"/>
                <a:gd name="connsiteX192" fmla="*/ 2275755 w 6448225"/>
                <a:gd name="connsiteY192" fmla="*/ 5744979 h 6161682"/>
                <a:gd name="connsiteX193" fmla="*/ 2404742 w 6448225"/>
                <a:gd name="connsiteY193" fmla="*/ 5911206 h 6161682"/>
                <a:gd name="connsiteX194" fmla="*/ 2275755 w 6448225"/>
                <a:gd name="connsiteY194" fmla="*/ 6077503 h 6161682"/>
                <a:gd name="connsiteX195" fmla="*/ 2146661 w 6448225"/>
                <a:gd name="connsiteY195" fmla="*/ 5911206 h 6161682"/>
                <a:gd name="connsiteX196" fmla="*/ 2047344 w 6448225"/>
                <a:gd name="connsiteY196" fmla="*/ 5911206 h 6161682"/>
                <a:gd name="connsiteX197" fmla="*/ 2275755 w 6448225"/>
                <a:gd name="connsiteY197" fmla="*/ 6161682 h 6161682"/>
                <a:gd name="connsiteX198" fmla="*/ 2503916 w 6448225"/>
                <a:gd name="connsiteY198" fmla="*/ 5911206 h 6161682"/>
                <a:gd name="connsiteX199" fmla="*/ 2275755 w 6448225"/>
                <a:gd name="connsiteY199" fmla="*/ 5661084 h 6161682"/>
                <a:gd name="connsiteX200" fmla="*/ 2047344 w 6448225"/>
                <a:gd name="connsiteY200" fmla="*/ 5911206 h 6161682"/>
                <a:gd name="connsiteX201" fmla="*/ 2774186 w 6448225"/>
                <a:gd name="connsiteY201" fmla="*/ 5882743 h 6161682"/>
                <a:gd name="connsiteX202" fmla="*/ 2774186 w 6448225"/>
                <a:gd name="connsiteY202" fmla="*/ 5755461 h 6161682"/>
                <a:gd name="connsiteX203" fmla="*/ 2897807 w 6448225"/>
                <a:gd name="connsiteY203" fmla="*/ 5755461 h 6161682"/>
                <a:gd name="connsiteX204" fmla="*/ 2967240 w 6448225"/>
                <a:gd name="connsiteY204" fmla="*/ 5817859 h 6161682"/>
                <a:gd name="connsiteX205" fmla="*/ 2890523 w 6448225"/>
                <a:gd name="connsiteY205" fmla="*/ 5882743 h 6161682"/>
                <a:gd name="connsiteX206" fmla="*/ 2774186 w 6448225"/>
                <a:gd name="connsiteY206" fmla="*/ 5882743 h 6161682"/>
                <a:gd name="connsiteX207" fmla="*/ 2676610 w 6448225"/>
                <a:gd name="connsiteY207" fmla="*/ 6148997 h 6161682"/>
                <a:gd name="connsiteX208" fmla="*/ 2774186 w 6448225"/>
                <a:gd name="connsiteY208" fmla="*/ 6148997 h 6161682"/>
                <a:gd name="connsiteX209" fmla="*/ 2774186 w 6448225"/>
                <a:gd name="connsiteY209" fmla="*/ 5962942 h 6161682"/>
                <a:gd name="connsiteX210" fmla="*/ 2876594 w 6448225"/>
                <a:gd name="connsiteY210" fmla="*/ 5962942 h 6161682"/>
                <a:gd name="connsiteX211" fmla="*/ 2954199 w 6448225"/>
                <a:gd name="connsiteY211" fmla="*/ 6052878 h 6161682"/>
                <a:gd name="connsiteX212" fmla="*/ 2964575 w 6448225"/>
                <a:gd name="connsiteY212" fmla="*/ 6148997 h 6161682"/>
                <a:gd name="connsiteX213" fmla="*/ 3074552 w 6448225"/>
                <a:gd name="connsiteY213" fmla="*/ 6148997 h 6161682"/>
                <a:gd name="connsiteX214" fmla="*/ 3074552 w 6448225"/>
                <a:gd name="connsiteY214" fmla="*/ 6136169 h 6161682"/>
                <a:gd name="connsiteX215" fmla="*/ 3053374 w 6448225"/>
                <a:gd name="connsiteY215" fmla="*/ 6041791 h 6161682"/>
                <a:gd name="connsiteX216" fmla="*/ 2993179 w 6448225"/>
                <a:gd name="connsiteY216" fmla="*/ 5921119 h 6161682"/>
                <a:gd name="connsiteX217" fmla="*/ 3066521 w 6448225"/>
                <a:gd name="connsiteY217" fmla="*/ 5808051 h 6161682"/>
                <a:gd name="connsiteX218" fmla="*/ 2917031 w 6448225"/>
                <a:gd name="connsiteY218" fmla="*/ 5673627 h 6161682"/>
                <a:gd name="connsiteX219" fmla="*/ 2676575 w 6448225"/>
                <a:gd name="connsiteY219" fmla="*/ 5673627 h 6161682"/>
                <a:gd name="connsiteX220" fmla="*/ 2676575 w 6448225"/>
                <a:gd name="connsiteY220" fmla="*/ 6148997 h 6161682"/>
                <a:gd name="connsiteX221" fmla="*/ 2676610 w 6448225"/>
                <a:gd name="connsiteY221" fmla="*/ 6148997 h 6161682"/>
                <a:gd name="connsiteX222" fmla="*/ 3436462 w 6448225"/>
                <a:gd name="connsiteY222" fmla="*/ 6148997 h 6161682"/>
                <a:gd name="connsiteX223" fmla="*/ 3337217 w 6448225"/>
                <a:gd name="connsiteY223" fmla="*/ 6148997 h 6161682"/>
                <a:gd name="connsiteX224" fmla="*/ 3337217 w 6448225"/>
                <a:gd name="connsiteY224" fmla="*/ 5757700 h 6161682"/>
                <a:gd name="connsiteX225" fmla="*/ 3193661 w 6448225"/>
                <a:gd name="connsiteY225" fmla="*/ 5757700 h 6161682"/>
                <a:gd name="connsiteX226" fmla="*/ 3193661 w 6448225"/>
                <a:gd name="connsiteY226" fmla="*/ 5673591 h 6161682"/>
                <a:gd name="connsiteX227" fmla="*/ 3580196 w 6448225"/>
                <a:gd name="connsiteY227" fmla="*/ 5673591 h 6161682"/>
                <a:gd name="connsiteX228" fmla="*/ 3580196 w 6448225"/>
                <a:gd name="connsiteY228" fmla="*/ 5757700 h 6161682"/>
                <a:gd name="connsiteX229" fmla="*/ 3436462 w 6448225"/>
                <a:gd name="connsiteY229" fmla="*/ 5757700 h 6161682"/>
                <a:gd name="connsiteX230" fmla="*/ 3436462 w 6448225"/>
                <a:gd name="connsiteY230" fmla="*/ 6148997 h 6161682"/>
                <a:gd name="connsiteX231" fmla="*/ 4113023 w 6448225"/>
                <a:gd name="connsiteY231" fmla="*/ 5982628 h 6161682"/>
                <a:gd name="connsiteX232" fmla="*/ 3917659 w 6448225"/>
                <a:gd name="connsiteY232" fmla="*/ 6161682 h 6161682"/>
                <a:gd name="connsiteX233" fmla="*/ 3766854 w 6448225"/>
                <a:gd name="connsiteY233" fmla="*/ 6103727 h 6161682"/>
                <a:gd name="connsiteX234" fmla="*/ 3729935 w 6448225"/>
                <a:gd name="connsiteY234" fmla="*/ 5988669 h 6161682"/>
                <a:gd name="connsiteX235" fmla="*/ 3729935 w 6448225"/>
                <a:gd name="connsiteY235" fmla="*/ 5673591 h 6161682"/>
                <a:gd name="connsiteX236" fmla="*/ 3831064 w 6448225"/>
                <a:gd name="connsiteY236" fmla="*/ 5673591 h 6161682"/>
                <a:gd name="connsiteX237" fmla="*/ 3831064 w 6448225"/>
                <a:gd name="connsiteY237" fmla="*/ 5981953 h 6161682"/>
                <a:gd name="connsiteX238" fmla="*/ 3915812 w 6448225"/>
                <a:gd name="connsiteY238" fmla="*/ 6077503 h 6161682"/>
                <a:gd name="connsiteX239" fmla="*/ 4011717 w 6448225"/>
                <a:gd name="connsiteY239" fmla="*/ 5986644 h 6161682"/>
                <a:gd name="connsiteX240" fmla="*/ 4011717 w 6448225"/>
                <a:gd name="connsiteY240" fmla="*/ 5673556 h 6161682"/>
                <a:gd name="connsiteX241" fmla="*/ 4113059 w 6448225"/>
                <a:gd name="connsiteY241" fmla="*/ 5673556 h 6161682"/>
                <a:gd name="connsiteX242" fmla="*/ 4113059 w 6448225"/>
                <a:gd name="connsiteY242" fmla="*/ 5982628 h 6161682"/>
                <a:gd name="connsiteX243" fmla="*/ 4113023 w 6448225"/>
                <a:gd name="connsiteY243" fmla="*/ 5982628 h 6161682"/>
                <a:gd name="connsiteX244" fmla="*/ 4593474 w 6448225"/>
                <a:gd name="connsiteY244" fmla="*/ 5673591 h 6161682"/>
                <a:gd name="connsiteX245" fmla="*/ 4686324 w 6448225"/>
                <a:gd name="connsiteY245" fmla="*/ 5673591 h 6161682"/>
                <a:gd name="connsiteX246" fmla="*/ 4686324 w 6448225"/>
                <a:gd name="connsiteY246" fmla="*/ 6148997 h 6161682"/>
                <a:gd name="connsiteX247" fmla="*/ 4586830 w 6448225"/>
                <a:gd name="connsiteY247" fmla="*/ 6148997 h 6161682"/>
                <a:gd name="connsiteX248" fmla="*/ 4392851 w 6448225"/>
                <a:gd name="connsiteY248" fmla="*/ 5809899 h 6161682"/>
                <a:gd name="connsiteX249" fmla="*/ 4391785 w 6448225"/>
                <a:gd name="connsiteY249" fmla="*/ 5809899 h 6161682"/>
                <a:gd name="connsiteX250" fmla="*/ 4391785 w 6448225"/>
                <a:gd name="connsiteY250" fmla="*/ 6148997 h 6161682"/>
                <a:gd name="connsiteX251" fmla="*/ 4298936 w 6448225"/>
                <a:gd name="connsiteY251" fmla="*/ 6148997 h 6161682"/>
                <a:gd name="connsiteX252" fmla="*/ 4298936 w 6448225"/>
                <a:gd name="connsiteY252" fmla="*/ 5673591 h 6161682"/>
                <a:gd name="connsiteX253" fmla="*/ 4403512 w 6448225"/>
                <a:gd name="connsiteY253" fmla="*/ 5673591 h 6161682"/>
                <a:gd name="connsiteX254" fmla="*/ 4592302 w 6448225"/>
                <a:gd name="connsiteY254" fmla="*/ 6004482 h 6161682"/>
                <a:gd name="connsiteX255" fmla="*/ 4593474 w 6448225"/>
                <a:gd name="connsiteY255" fmla="*/ 6004482 h 6161682"/>
                <a:gd name="connsiteX256" fmla="*/ 4593474 w 6448225"/>
                <a:gd name="connsiteY256" fmla="*/ 5673591 h 6161682"/>
                <a:gd name="connsiteX257" fmla="*/ 4966436 w 6448225"/>
                <a:gd name="connsiteY257" fmla="*/ 6148997 h 6161682"/>
                <a:gd name="connsiteX258" fmla="*/ 4866835 w 6448225"/>
                <a:gd name="connsiteY258" fmla="*/ 6148997 h 6161682"/>
                <a:gd name="connsiteX259" fmla="*/ 4866835 w 6448225"/>
                <a:gd name="connsiteY259" fmla="*/ 5673591 h 6161682"/>
                <a:gd name="connsiteX260" fmla="*/ 4966436 w 6448225"/>
                <a:gd name="connsiteY260" fmla="*/ 5673591 h 6161682"/>
                <a:gd name="connsiteX261" fmla="*/ 4966436 w 6448225"/>
                <a:gd name="connsiteY261" fmla="*/ 6148997 h 6161682"/>
                <a:gd name="connsiteX262" fmla="*/ 5354038 w 6448225"/>
                <a:gd name="connsiteY262" fmla="*/ 6148997 h 6161682"/>
                <a:gd name="connsiteX263" fmla="*/ 5254791 w 6448225"/>
                <a:gd name="connsiteY263" fmla="*/ 6148997 h 6161682"/>
                <a:gd name="connsiteX264" fmla="*/ 5254791 w 6448225"/>
                <a:gd name="connsiteY264" fmla="*/ 5757700 h 6161682"/>
                <a:gd name="connsiteX265" fmla="*/ 5111413 w 6448225"/>
                <a:gd name="connsiteY265" fmla="*/ 5757700 h 6161682"/>
                <a:gd name="connsiteX266" fmla="*/ 5111413 w 6448225"/>
                <a:gd name="connsiteY266" fmla="*/ 5673591 h 6161682"/>
                <a:gd name="connsiteX267" fmla="*/ 5497771 w 6448225"/>
                <a:gd name="connsiteY267" fmla="*/ 5673591 h 6161682"/>
                <a:gd name="connsiteX268" fmla="*/ 5497771 w 6448225"/>
                <a:gd name="connsiteY268" fmla="*/ 5757700 h 6161682"/>
                <a:gd name="connsiteX269" fmla="*/ 5354038 w 6448225"/>
                <a:gd name="connsiteY269" fmla="*/ 5757700 h 6161682"/>
                <a:gd name="connsiteX270" fmla="*/ 5354038 w 6448225"/>
                <a:gd name="connsiteY270" fmla="*/ 6148997 h 6161682"/>
                <a:gd name="connsiteX271" fmla="*/ 5873113 w 6448225"/>
                <a:gd name="connsiteY271" fmla="*/ 6148997 h 6161682"/>
                <a:gd name="connsiteX272" fmla="*/ 5773654 w 6448225"/>
                <a:gd name="connsiteY272" fmla="*/ 6148997 h 6161682"/>
                <a:gd name="connsiteX273" fmla="*/ 5773654 w 6448225"/>
                <a:gd name="connsiteY273" fmla="*/ 5969516 h 6161682"/>
                <a:gd name="connsiteX274" fmla="*/ 5609667 w 6448225"/>
                <a:gd name="connsiteY274" fmla="*/ 5673591 h 6161682"/>
                <a:gd name="connsiteX275" fmla="*/ 5726750 w 6448225"/>
                <a:gd name="connsiteY275" fmla="*/ 5673591 h 6161682"/>
                <a:gd name="connsiteX276" fmla="*/ 5825356 w 6448225"/>
                <a:gd name="connsiteY276" fmla="*/ 5880185 h 6161682"/>
                <a:gd name="connsiteX277" fmla="*/ 5919591 w 6448225"/>
                <a:gd name="connsiteY277" fmla="*/ 5673591 h 6161682"/>
                <a:gd name="connsiteX278" fmla="*/ 6031949 w 6448225"/>
                <a:gd name="connsiteY278" fmla="*/ 5673591 h 6161682"/>
                <a:gd name="connsiteX279" fmla="*/ 5873113 w 6448225"/>
                <a:gd name="connsiteY279" fmla="*/ 5970689 h 6161682"/>
                <a:gd name="connsiteX280" fmla="*/ 5873113 w 6448225"/>
                <a:gd name="connsiteY280" fmla="*/ 6148997 h 6161682"/>
                <a:gd name="connsiteX281" fmla="*/ 3200199 w 6448225"/>
                <a:gd name="connsiteY281" fmla="*/ 0 h 6161682"/>
                <a:gd name="connsiteX282" fmla="*/ 0 w 6448225"/>
                <a:gd name="connsiteY282" fmla="*/ 1576167 h 6161682"/>
                <a:gd name="connsiteX283" fmla="*/ 0 w 6448225"/>
                <a:gd name="connsiteY283" fmla="*/ 2316547 h 6161682"/>
                <a:gd name="connsiteX284" fmla="*/ 358180 w 6448225"/>
                <a:gd name="connsiteY284" fmla="*/ 2316547 h 6161682"/>
                <a:gd name="connsiteX285" fmla="*/ 358180 w 6448225"/>
                <a:gd name="connsiteY285" fmla="*/ 4537473 h 6161682"/>
                <a:gd name="connsiteX286" fmla="*/ 6018126 w 6448225"/>
                <a:gd name="connsiteY286" fmla="*/ 4537473 h 6161682"/>
                <a:gd name="connsiteX287" fmla="*/ 6018126 w 6448225"/>
                <a:gd name="connsiteY287" fmla="*/ 2316547 h 6161682"/>
                <a:gd name="connsiteX288" fmla="*/ 6448226 w 6448225"/>
                <a:gd name="connsiteY288" fmla="*/ 2316547 h 6161682"/>
                <a:gd name="connsiteX289" fmla="*/ 6448226 w 6448225"/>
                <a:gd name="connsiteY289" fmla="*/ 1576167 h 6161682"/>
                <a:gd name="connsiteX290" fmla="*/ 3200199 w 6448225"/>
                <a:gd name="connsiteY290" fmla="*/ 0 h 6161682"/>
                <a:gd name="connsiteX291" fmla="*/ 5325646 w 6448225"/>
                <a:gd name="connsiteY291" fmla="*/ 3868587 h 6161682"/>
                <a:gd name="connsiteX292" fmla="*/ 1050766 w 6448225"/>
                <a:gd name="connsiteY292" fmla="*/ 3868587 h 6161682"/>
                <a:gd name="connsiteX293" fmla="*/ 1050766 w 6448225"/>
                <a:gd name="connsiteY293" fmla="*/ 1838868 h 6161682"/>
                <a:gd name="connsiteX294" fmla="*/ 3200199 w 6448225"/>
                <a:gd name="connsiteY294" fmla="*/ 740380 h 6161682"/>
                <a:gd name="connsiteX295" fmla="*/ 5325682 w 6448225"/>
                <a:gd name="connsiteY295" fmla="*/ 1838868 h 6161682"/>
                <a:gd name="connsiteX296" fmla="*/ 5325682 w 6448225"/>
                <a:gd name="connsiteY296" fmla="*/ 3868587 h 6161682"/>
                <a:gd name="connsiteX297" fmla="*/ 5325646 w 6448225"/>
                <a:gd name="connsiteY297" fmla="*/ 3868587 h 6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6448225" h="6161682">
                  <a:moveTo>
                    <a:pt x="740095" y="5035584"/>
                  </a:moveTo>
                  <a:lnTo>
                    <a:pt x="487842" y="5035584"/>
                  </a:lnTo>
                  <a:lnTo>
                    <a:pt x="487842" y="5135434"/>
                  </a:lnTo>
                  <a:lnTo>
                    <a:pt x="719521" y="5135434"/>
                  </a:lnTo>
                  <a:lnTo>
                    <a:pt x="719521" y="5219756"/>
                  </a:lnTo>
                  <a:lnTo>
                    <a:pt x="487842" y="5219756"/>
                  </a:lnTo>
                  <a:lnTo>
                    <a:pt x="487842" y="5342453"/>
                  </a:lnTo>
                  <a:lnTo>
                    <a:pt x="751289" y="5342453"/>
                  </a:lnTo>
                  <a:lnTo>
                    <a:pt x="751289" y="5426846"/>
                  </a:lnTo>
                  <a:lnTo>
                    <a:pt x="390551" y="5426846"/>
                  </a:lnTo>
                  <a:lnTo>
                    <a:pt x="390551" y="4951476"/>
                  </a:lnTo>
                  <a:lnTo>
                    <a:pt x="740095" y="4951476"/>
                  </a:lnTo>
                  <a:lnTo>
                    <a:pt x="740095" y="5035584"/>
                  </a:lnTo>
                  <a:close/>
                  <a:moveTo>
                    <a:pt x="1059081" y="5297574"/>
                  </a:moveTo>
                  <a:lnTo>
                    <a:pt x="1106768" y="5342489"/>
                  </a:lnTo>
                  <a:cubicBezTo>
                    <a:pt x="1090180" y="5350981"/>
                    <a:pt x="1071781" y="5355352"/>
                    <a:pt x="1053147" y="5355174"/>
                  </a:cubicBezTo>
                  <a:cubicBezTo>
                    <a:pt x="999491" y="5355174"/>
                    <a:pt x="923982" y="5322128"/>
                    <a:pt x="923982" y="5189090"/>
                  </a:cubicBezTo>
                  <a:cubicBezTo>
                    <a:pt x="923982" y="5056052"/>
                    <a:pt x="999491" y="5023006"/>
                    <a:pt x="1053147" y="5023006"/>
                  </a:cubicBezTo>
                  <a:cubicBezTo>
                    <a:pt x="1106768" y="5023006"/>
                    <a:pt x="1182206" y="5056052"/>
                    <a:pt x="1182206" y="5189090"/>
                  </a:cubicBezTo>
                  <a:cubicBezTo>
                    <a:pt x="1182206" y="5233649"/>
                    <a:pt x="1173606" y="5266553"/>
                    <a:pt x="1160388" y="5291178"/>
                  </a:cubicBezTo>
                  <a:lnTo>
                    <a:pt x="1110072" y="5244203"/>
                  </a:lnTo>
                  <a:lnTo>
                    <a:pt x="1059081" y="5297574"/>
                  </a:lnTo>
                  <a:close/>
                  <a:moveTo>
                    <a:pt x="1283548" y="5407374"/>
                  </a:moveTo>
                  <a:lnTo>
                    <a:pt x="1231775" y="5358657"/>
                  </a:lnTo>
                  <a:cubicBezTo>
                    <a:pt x="1260913" y="5321524"/>
                    <a:pt x="1281522" y="5267264"/>
                    <a:pt x="1281522" y="5189126"/>
                  </a:cubicBezTo>
                  <a:cubicBezTo>
                    <a:pt x="1281522" y="4966081"/>
                    <a:pt x="1116006" y="4939004"/>
                    <a:pt x="1053112" y="4939004"/>
                  </a:cubicBezTo>
                  <a:cubicBezTo>
                    <a:pt x="990253" y="4939004"/>
                    <a:pt x="824808" y="4966081"/>
                    <a:pt x="824808" y="5189126"/>
                  </a:cubicBezTo>
                  <a:cubicBezTo>
                    <a:pt x="824808" y="5412312"/>
                    <a:pt x="990253" y="5439318"/>
                    <a:pt x="1053112" y="5439318"/>
                  </a:cubicBezTo>
                  <a:cubicBezTo>
                    <a:pt x="1080828" y="5439318"/>
                    <a:pt x="1129864" y="5434130"/>
                    <a:pt x="1174886" y="5407409"/>
                  </a:cubicBezTo>
                  <a:lnTo>
                    <a:pt x="1231242" y="5461207"/>
                  </a:lnTo>
                  <a:lnTo>
                    <a:pt x="1283548" y="5407374"/>
                  </a:lnTo>
                  <a:close/>
                  <a:moveTo>
                    <a:pt x="1748897" y="5260655"/>
                  </a:moveTo>
                  <a:cubicBezTo>
                    <a:pt x="1748897" y="5385591"/>
                    <a:pt x="1673317" y="5439283"/>
                    <a:pt x="1553497" y="5439283"/>
                  </a:cubicBezTo>
                  <a:cubicBezTo>
                    <a:pt x="1509862" y="5439283"/>
                    <a:pt x="1444977" y="5428729"/>
                    <a:pt x="1402621" y="5381753"/>
                  </a:cubicBezTo>
                  <a:cubicBezTo>
                    <a:pt x="1376823" y="5352829"/>
                    <a:pt x="1366874" y="5314098"/>
                    <a:pt x="1365595" y="5266553"/>
                  </a:cubicBezTo>
                  <a:lnTo>
                    <a:pt x="1365595" y="4951476"/>
                  </a:lnTo>
                  <a:lnTo>
                    <a:pt x="1466866" y="4951476"/>
                  </a:lnTo>
                  <a:lnTo>
                    <a:pt x="1466866" y="5259837"/>
                  </a:lnTo>
                  <a:cubicBezTo>
                    <a:pt x="1466866" y="5326250"/>
                    <a:pt x="1505242" y="5355210"/>
                    <a:pt x="1551507" y="5355210"/>
                  </a:cubicBezTo>
                  <a:cubicBezTo>
                    <a:pt x="1619767" y="5355210"/>
                    <a:pt x="1647484" y="5322163"/>
                    <a:pt x="1647484" y="5264563"/>
                  </a:cubicBezTo>
                  <a:lnTo>
                    <a:pt x="1647484" y="4951476"/>
                  </a:lnTo>
                  <a:lnTo>
                    <a:pt x="1748932" y="4951476"/>
                  </a:lnTo>
                  <a:lnTo>
                    <a:pt x="1748932" y="5260655"/>
                  </a:lnTo>
                  <a:lnTo>
                    <a:pt x="1748897" y="5260655"/>
                  </a:lnTo>
                  <a:close/>
                  <a:moveTo>
                    <a:pt x="2014866" y="5058752"/>
                  </a:moveTo>
                  <a:lnTo>
                    <a:pt x="2016323" y="5058752"/>
                  </a:lnTo>
                  <a:lnTo>
                    <a:pt x="2075131" y="5246761"/>
                  </a:lnTo>
                  <a:lnTo>
                    <a:pt x="1953819" y="5246761"/>
                  </a:lnTo>
                  <a:lnTo>
                    <a:pt x="2014866" y="5058752"/>
                  </a:lnTo>
                  <a:close/>
                  <a:moveTo>
                    <a:pt x="1927311" y="5328595"/>
                  </a:moveTo>
                  <a:lnTo>
                    <a:pt x="2102812" y="5328595"/>
                  </a:lnTo>
                  <a:lnTo>
                    <a:pt x="2133300" y="5426881"/>
                  </a:lnTo>
                  <a:lnTo>
                    <a:pt x="2241216" y="5426881"/>
                  </a:lnTo>
                  <a:lnTo>
                    <a:pt x="2073852" y="4951476"/>
                  </a:lnTo>
                  <a:lnTo>
                    <a:pt x="1959256" y="4951476"/>
                  </a:lnTo>
                  <a:lnTo>
                    <a:pt x="1789796" y="5426881"/>
                  </a:lnTo>
                  <a:lnTo>
                    <a:pt x="1894372" y="5426881"/>
                  </a:lnTo>
                  <a:lnTo>
                    <a:pt x="1927311" y="5328595"/>
                  </a:lnTo>
                  <a:close/>
                  <a:moveTo>
                    <a:pt x="2417960" y="5340819"/>
                  </a:moveTo>
                  <a:lnTo>
                    <a:pt x="2654259" y="5340819"/>
                  </a:lnTo>
                  <a:lnTo>
                    <a:pt x="2654259" y="5426846"/>
                  </a:lnTo>
                  <a:lnTo>
                    <a:pt x="2318537" y="5426846"/>
                  </a:lnTo>
                  <a:lnTo>
                    <a:pt x="2318537" y="4951476"/>
                  </a:lnTo>
                  <a:lnTo>
                    <a:pt x="2417960" y="4951476"/>
                  </a:lnTo>
                  <a:lnTo>
                    <a:pt x="2417960" y="5340819"/>
                  </a:lnTo>
                  <a:close/>
                  <a:moveTo>
                    <a:pt x="3030774" y="5213501"/>
                  </a:moveTo>
                  <a:lnTo>
                    <a:pt x="3030774" y="5426846"/>
                  </a:lnTo>
                  <a:lnTo>
                    <a:pt x="2931635" y="5426846"/>
                  </a:lnTo>
                  <a:lnTo>
                    <a:pt x="2931635" y="4951476"/>
                  </a:lnTo>
                  <a:lnTo>
                    <a:pt x="3030774" y="4951476"/>
                  </a:lnTo>
                  <a:lnTo>
                    <a:pt x="3030774" y="5131490"/>
                  </a:lnTo>
                  <a:lnTo>
                    <a:pt x="3216189" y="5131490"/>
                  </a:lnTo>
                  <a:lnTo>
                    <a:pt x="3216189" y="4951476"/>
                  </a:lnTo>
                  <a:lnTo>
                    <a:pt x="3315363" y="4951476"/>
                  </a:lnTo>
                  <a:lnTo>
                    <a:pt x="3315363" y="5426846"/>
                  </a:lnTo>
                  <a:lnTo>
                    <a:pt x="3216189" y="5426846"/>
                  </a:lnTo>
                  <a:lnTo>
                    <a:pt x="3216189" y="5213501"/>
                  </a:lnTo>
                  <a:lnTo>
                    <a:pt x="3030774" y="5213501"/>
                  </a:lnTo>
                  <a:close/>
                  <a:moveTo>
                    <a:pt x="3504616" y="5189090"/>
                  </a:moveTo>
                  <a:cubicBezTo>
                    <a:pt x="3504616" y="5056052"/>
                    <a:pt x="3580196" y="5023006"/>
                    <a:pt x="3633639" y="5023006"/>
                  </a:cubicBezTo>
                  <a:cubicBezTo>
                    <a:pt x="3687366" y="5023006"/>
                    <a:pt x="3762875" y="5056052"/>
                    <a:pt x="3762875" y="5189090"/>
                  </a:cubicBezTo>
                  <a:cubicBezTo>
                    <a:pt x="3762875" y="5322128"/>
                    <a:pt x="3687366" y="5355174"/>
                    <a:pt x="3633639" y="5355174"/>
                  </a:cubicBezTo>
                  <a:cubicBezTo>
                    <a:pt x="3580196" y="5355174"/>
                    <a:pt x="3504616" y="5322128"/>
                    <a:pt x="3504616" y="5189090"/>
                  </a:cubicBezTo>
                  <a:close/>
                  <a:moveTo>
                    <a:pt x="3405441" y="5189090"/>
                  </a:moveTo>
                  <a:cubicBezTo>
                    <a:pt x="3405441" y="5412277"/>
                    <a:pt x="3571028" y="5439283"/>
                    <a:pt x="3633639" y="5439283"/>
                  </a:cubicBezTo>
                  <a:cubicBezTo>
                    <a:pt x="3696782" y="5439283"/>
                    <a:pt x="3862191" y="5412277"/>
                    <a:pt x="3862191" y="5189090"/>
                  </a:cubicBezTo>
                  <a:cubicBezTo>
                    <a:pt x="3862191" y="4966045"/>
                    <a:pt x="3696817" y="4938968"/>
                    <a:pt x="3633639" y="4938968"/>
                  </a:cubicBezTo>
                  <a:cubicBezTo>
                    <a:pt x="3571064" y="4938968"/>
                    <a:pt x="3405441" y="4966045"/>
                    <a:pt x="3405441" y="5189090"/>
                  </a:cubicBezTo>
                  <a:close/>
                  <a:moveTo>
                    <a:pt x="4336211" y="5260655"/>
                  </a:moveTo>
                  <a:cubicBezTo>
                    <a:pt x="4336211" y="5385591"/>
                    <a:pt x="4260631" y="5439283"/>
                    <a:pt x="4140775" y="5439283"/>
                  </a:cubicBezTo>
                  <a:cubicBezTo>
                    <a:pt x="4097069" y="5439283"/>
                    <a:pt x="4032362" y="5428729"/>
                    <a:pt x="3989828" y="5381753"/>
                  </a:cubicBezTo>
                  <a:cubicBezTo>
                    <a:pt x="3964066" y="5352829"/>
                    <a:pt x="3954081" y="5314098"/>
                    <a:pt x="3952909" y="5266553"/>
                  </a:cubicBezTo>
                  <a:lnTo>
                    <a:pt x="3952909" y="4951476"/>
                  </a:lnTo>
                  <a:lnTo>
                    <a:pt x="4054038" y="4951476"/>
                  </a:lnTo>
                  <a:lnTo>
                    <a:pt x="4054038" y="5259837"/>
                  </a:lnTo>
                  <a:cubicBezTo>
                    <a:pt x="4054038" y="5326250"/>
                    <a:pt x="4092556" y="5355210"/>
                    <a:pt x="4138999" y="5355210"/>
                  </a:cubicBezTo>
                  <a:cubicBezTo>
                    <a:pt x="4207152" y="5355210"/>
                    <a:pt x="4234904" y="5322163"/>
                    <a:pt x="4234904" y="5264563"/>
                  </a:cubicBezTo>
                  <a:lnTo>
                    <a:pt x="4234904" y="4951476"/>
                  </a:lnTo>
                  <a:lnTo>
                    <a:pt x="4336246" y="4951476"/>
                  </a:lnTo>
                  <a:lnTo>
                    <a:pt x="4336246" y="5260655"/>
                  </a:lnTo>
                  <a:lnTo>
                    <a:pt x="4336211" y="5260655"/>
                  </a:lnTo>
                  <a:close/>
                  <a:moveTo>
                    <a:pt x="4517894" y="5280412"/>
                  </a:moveTo>
                  <a:cubicBezTo>
                    <a:pt x="4518782" y="5306848"/>
                    <a:pt x="4532108" y="5357235"/>
                    <a:pt x="4618739" y="5357235"/>
                  </a:cubicBezTo>
                  <a:cubicBezTo>
                    <a:pt x="4665644" y="5357235"/>
                    <a:pt x="4718055" y="5346007"/>
                    <a:pt x="4718055" y="5295549"/>
                  </a:cubicBezTo>
                  <a:cubicBezTo>
                    <a:pt x="4718055" y="5258629"/>
                    <a:pt x="4682309" y="5248573"/>
                    <a:pt x="4632064" y="5236705"/>
                  </a:cubicBezTo>
                  <a:lnTo>
                    <a:pt x="4581037" y="5224766"/>
                  </a:lnTo>
                  <a:cubicBezTo>
                    <a:pt x="4504000" y="5206928"/>
                    <a:pt x="4429948" y="5189943"/>
                    <a:pt x="4429948" y="5085332"/>
                  </a:cubicBezTo>
                  <a:cubicBezTo>
                    <a:pt x="4429948" y="5032315"/>
                    <a:pt x="4458624" y="4938968"/>
                    <a:pt x="4612769" y="4938968"/>
                  </a:cubicBezTo>
                  <a:cubicBezTo>
                    <a:pt x="4758529" y="4938968"/>
                    <a:pt x="4797509" y="5034199"/>
                    <a:pt x="4798219" y="5092474"/>
                  </a:cubicBezTo>
                  <a:lnTo>
                    <a:pt x="4702776" y="5092474"/>
                  </a:lnTo>
                  <a:cubicBezTo>
                    <a:pt x="4700218" y="5071438"/>
                    <a:pt x="4692223" y="5020980"/>
                    <a:pt x="4605485" y="5020980"/>
                  </a:cubicBezTo>
                  <a:cubicBezTo>
                    <a:pt x="4567855" y="5020980"/>
                    <a:pt x="4522833" y="5034874"/>
                    <a:pt x="4522833" y="5077905"/>
                  </a:cubicBezTo>
                  <a:cubicBezTo>
                    <a:pt x="4522833" y="5115180"/>
                    <a:pt x="4553286" y="5122819"/>
                    <a:pt x="4572936" y="5127475"/>
                  </a:cubicBezTo>
                  <a:lnTo>
                    <a:pt x="4688918" y="5155937"/>
                  </a:lnTo>
                  <a:cubicBezTo>
                    <a:pt x="4753802" y="5171892"/>
                    <a:pt x="4813286" y="5198400"/>
                    <a:pt x="4813286" y="5283716"/>
                  </a:cubicBezTo>
                  <a:cubicBezTo>
                    <a:pt x="4813286" y="5426881"/>
                    <a:pt x="4667740" y="5439318"/>
                    <a:pt x="4625988" y="5439318"/>
                  </a:cubicBezTo>
                  <a:cubicBezTo>
                    <a:pt x="4452690" y="5439318"/>
                    <a:pt x="4422913" y="5339326"/>
                    <a:pt x="4422913" y="5280447"/>
                  </a:cubicBezTo>
                  <a:lnTo>
                    <a:pt x="4517894" y="5280447"/>
                  </a:lnTo>
                  <a:lnTo>
                    <a:pt x="4517894" y="5280412"/>
                  </a:lnTo>
                  <a:close/>
                  <a:moveTo>
                    <a:pt x="4993939" y="5426846"/>
                  </a:moveTo>
                  <a:lnTo>
                    <a:pt x="4894942" y="5426846"/>
                  </a:lnTo>
                  <a:lnTo>
                    <a:pt x="4894942" y="4951476"/>
                  </a:lnTo>
                  <a:lnTo>
                    <a:pt x="4993939" y="4951476"/>
                  </a:lnTo>
                  <a:lnTo>
                    <a:pt x="4993939" y="5426846"/>
                  </a:lnTo>
                  <a:close/>
                  <a:moveTo>
                    <a:pt x="5390637" y="4951476"/>
                  </a:moveTo>
                  <a:lnTo>
                    <a:pt x="5483202" y="4951476"/>
                  </a:lnTo>
                  <a:lnTo>
                    <a:pt x="5483202" y="5426846"/>
                  </a:lnTo>
                  <a:lnTo>
                    <a:pt x="5384028" y="5426846"/>
                  </a:lnTo>
                  <a:lnTo>
                    <a:pt x="5190191" y="5087748"/>
                  </a:lnTo>
                  <a:lnTo>
                    <a:pt x="5188522" y="5087748"/>
                  </a:lnTo>
                  <a:lnTo>
                    <a:pt x="5188522" y="5426846"/>
                  </a:lnTo>
                  <a:lnTo>
                    <a:pt x="5095956" y="5426846"/>
                  </a:lnTo>
                  <a:lnTo>
                    <a:pt x="5095956" y="4951476"/>
                  </a:lnTo>
                  <a:lnTo>
                    <a:pt x="5200532" y="4951476"/>
                  </a:lnTo>
                  <a:lnTo>
                    <a:pt x="5388967" y="5282508"/>
                  </a:lnTo>
                  <a:lnTo>
                    <a:pt x="5390637" y="5282508"/>
                  </a:lnTo>
                  <a:lnTo>
                    <a:pt x="5390637" y="4951476"/>
                  </a:lnTo>
                  <a:close/>
                  <a:moveTo>
                    <a:pt x="5815513" y="5170612"/>
                  </a:moveTo>
                  <a:lnTo>
                    <a:pt x="6013933" y="5170612"/>
                  </a:lnTo>
                  <a:lnTo>
                    <a:pt x="6013933" y="5426846"/>
                  </a:lnTo>
                  <a:lnTo>
                    <a:pt x="5947876" y="5426846"/>
                  </a:lnTo>
                  <a:lnTo>
                    <a:pt x="5937962" y="5367291"/>
                  </a:lnTo>
                  <a:cubicBezTo>
                    <a:pt x="5912840" y="5396145"/>
                    <a:pt x="5876418" y="5439247"/>
                    <a:pt x="5789644" y="5439247"/>
                  </a:cubicBezTo>
                  <a:cubicBezTo>
                    <a:pt x="5675191" y="5439247"/>
                    <a:pt x="5571361" y="5357200"/>
                    <a:pt x="5571361" y="5190440"/>
                  </a:cubicBezTo>
                  <a:cubicBezTo>
                    <a:pt x="5571361" y="5060813"/>
                    <a:pt x="5643530" y="4938222"/>
                    <a:pt x="5803503" y="4938933"/>
                  </a:cubicBezTo>
                  <a:cubicBezTo>
                    <a:pt x="5949369" y="4938933"/>
                    <a:pt x="6007004" y="5033452"/>
                    <a:pt x="6011979" y="5099261"/>
                  </a:cubicBezTo>
                  <a:lnTo>
                    <a:pt x="5912804" y="5099261"/>
                  </a:lnTo>
                  <a:cubicBezTo>
                    <a:pt x="5912804" y="5080677"/>
                    <a:pt x="5878941" y="5020980"/>
                    <a:pt x="5808904" y="5020980"/>
                  </a:cubicBezTo>
                  <a:cubicBezTo>
                    <a:pt x="5737908" y="5020980"/>
                    <a:pt x="5672455" y="5069910"/>
                    <a:pt x="5672455" y="5191649"/>
                  </a:cubicBezTo>
                  <a:cubicBezTo>
                    <a:pt x="5672455" y="5321488"/>
                    <a:pt x="5743309" y="5355174"/>
                    <a:pt x="5810787" y="5355174"/>
                  </a:cubicBezTo>
                  <a:cubicBezTo>
                    <a:pt x="5832640" y="5355174"/>
                    <a:pt x="5905662" y="5346718"/>
                    <a:pt x="5925987" y="5250599"/>
                  </a:cubicBezTo>
                  <a:lnTo>
                    <a:pt x="5815513" y="5250599"/>
                  </a:lnTo>
                  <a:lnTo>
                    <a:pt x="5815513" y="5170612"/>
                  </a:lnTo>
                  <a:close/>
                  <a:moveTo>
                    <a:pt x="468725" y="5911206"/>
                  </a:moveTo>
                  <a:cubicBezTo>
                    <a:pt x="468725" y="5778167"/>
                    <a:pt x="544163" y="5744979"/>
                    <a:pt x="597712" y="5744979"/>
                  </a:cubicBezTo>
                  <a:cubicBezTo>
                    <a:pt x="651332" y="5744979"/>
                    <a:pt x="726735" y="5778167"/>
                    <a:pt x="726735" y="5911206"/>
                  </a:cubicBezTo>
                  <a:cubicBezTo>
                    <a:pt x="726735" y="6044172"/>
                    <a:pt x="651332" y="6077503"/>
                    <a:pt x="597712" y="6077503"/>
                  </a:cubicBezTo>
                  <a:cubicBezTo>
                    <a:pt x="544163" y="6077503"/>
                    <a:pt x="468725" y="6044172"/>
                    <a:pt x="468725" y="5911206"/>
                  </a:cubicBezTo>
                  <a:close/>
                  <a:moveTo>
                    <a:pt x="369444" y="5911206"/>
                  </a:moveTo>
                  <a:cubicBezTo>
                    <a:pt x="369444" y="6134179"/>
                    <a:pt x="534888" y="6161682"/>
                    <a:pt x="597748" y="6161682"/>
                  </a:cubicBezTo>
                  <a:cubicBezTo>
                    <a:pt x="660642" y="6161682"/>
                    <a:pt x="826087" y="6134215"/>
                    <a:pt x="826087" y="5911206"/>
                  </a:cubicBezTo>
                  <a:cubicBezTo>
                    <a:pt x="826087" y="5688196"/>
                    <a:pt x="660607" y="5661084"/>
                    <a:pt x="597748" y="5661084"/>
                  </a:cubicBezTo>
                  <a:cubicBezTo>
                    <a:pt x="534888" y="5661084"/>
                    <a:pt x="369444" y="5688231"/>
                    <a:pt x="369444" y="5911206"/>
                  </a:cubicBezTo>
                  <a:close/>
                  <a:moveTo>
                    <a:pt x="1098133" y="5895251"/>
                  </a:moveTo>
                  <a:lnTo>
                    <a:pt x="1098133" y="5755461"/>
                  </a:lnTo>
                  <a:lnTo>
                    <a:pt x="1176911" y="5755461"/>
                  </a:lnTo>
                  <a:cubicBezTo>
                    <a:pt x="1238420" y="5755461"/>
                    <a:pt x="1264288" y="5774827"/>
                    <a:pt x="1264288" y="5821199"/>
                  </a:cubicBezTo>
                  <a:cubicBezTo>
                    <a:pt x="1264288" y="5842376"/>
                    <a:pt x="1264288" y="5895251"/>
                    <a:pt x="1190094" y="5895251"/>
                  </a:cubicBezTo>
                  <a:lnTo>
                    <a:pt x="1098133" y="5895251"/>
                  </a:lnTo>
                  <a:close/>
                  <a:moveTo>
                    <a:pt x="1098133" y="5977476"/>
                  </a:moveTo>
                  <a:lnTo>
                    <a:pt x="1211912" y="5977476"/>
                  </a:lnTo>
                  <a:cubicBezTo>
                    <a:pt x="1339726" y="5977476"/>
                    <a:pt x="1363463" y="5868778"/>
                    <a:pt x="1363463" y="5825818"/>
                  </a:cubicBezTo>
                  <a:cubicBezTo>
                    <a:pt x="1363463" y="5732542"/>
                    <a:pt x="1307995" y="5673556"/>
                    <a:pt x="1215891" y="5673556"/>
                  </a:cubicBezTo>
                  <a:lnTo>
                    <a:pt x="998887" y="5673556"/>
                  </a:lnTo>
                  <a:lnTo>
                    <a:pt x="998887" y="6148961"/>
                  </a:lnTo>
                  <a:lnTo>
                    <a:pt x="1098133" y="6148961"/>
                  </a:lnTo>
                  <a:lnTo>
                    <a:pt x="1098133" y="5977476"/>
                  </a:lnTo>
                  <a:close/>
                  <a:moveTo>
                    <a:pt x="1632915" y="5895251"/>
                  </a:moveTo>
                  <a:lnTo>
                    <a:pt x="1632915" y="5755461"/>
                  </a:lnTo>
                  <a:lnTo>
                    <a:pt x="1711551" y="5755461"/>
                  </a:lnTo>
                  <a:cubicBezTo>
                    <a:pt x="1773131" y="5755461"/>
                    <a:pt x="1798964" y="5774827"/>
                    <a:pt x="1798964" y="5821199"/>
                  </a:cubicBezTo>
                  <a:cubicBezTo>
                    <a:pt x="1798964" y="5842376"/>
                    <a:pt x="1798964" y="5895251"/>
                    <a:pt x="1724947" y="5895251"/>
                  </a:cubicBezTo>
                  <a:lnTo>
                    <a:pt x="1632915" y="5895251"/>
                  </a:lnTo>
                  <a:close/>
                  <a:moveTo>
                    <a:pt x="1632915" y="5977476"/>
                  </a:moveTo>
                  <a:lnTo>
                    <a:pt x="1746765" y="5977476"/>
                  </a:lnTo>
                  <a:cubicBezTo>
                    <a:pt x="1874473" y="5977476"/>
                    <a:pt x="1898387" y="5868778"/>
                    <a:pt x="1898387" y="5825818"/>
                  </a:cubicBezTo>
                  <a:cubicBezTo>
                    <a:pt x="1898387" y="5732542"/>
                    <a:pt x="1842848" y="5673556"/>
                    <a:pt x="1750815" y="5673556"/>
                  </a:cubicBezTo>
                  <a:lnTo>
                    <a:pt x="1533598" y="5673556"/>
                  </a:lnTo>
                  <a:lnTo>
                    <a:pt x="1533598" y="6148961"/>
                  </a:lnTo>
                  <a:lnTo>
                    <a:pt x="1632915" y="6148961"/>
                  </a:lnTo>
                  <a:lnTo>
                    <a:pt x="1632915" y="5977476"/>
                  </a:lnTo>
                  <a:close/>
                  <a:moveTo>
                    <a:pt x="2146661" y="5911206"/>
                  </a:moveTo>
                  <a:cubicBezTo>
                    <a:pt x="2146661" y="5778167"/>
                    <a:pt x="2221921" y="5744979"/>
                    <a:pt x="2275755" y="5744979"/>
                  </a:cubicBezTo>
                  <a:cubicBezTo>
                    <a:pt x="2329126" y="5744979"/>
                    <a:pt x="2404742" y="5778167"/>
                    <a:pt x="2404742" y="5911206"/>
                  </a:cubicBezTo>
                  <a:cubicBezTo>
                    <a:pt x="2404742" y="6044172"/>
                    <a:pt x="2329162" y="6077503"/>
                    <a:pt x="2275755" y="6077503"/>
                  </a:cubicBezTo>
                  <a:cubicBezTo>
                    <a:pt x="2221921" y="6077503"/>
                    <a:pt x="2146661" y="6044172"/>
                    <a:pt x="2146661" y="5911206"/>
                  </a:cubicBezTo>
                  <a:close/>
                  <a:moveTo>
                    <a:pt x="2047344" y="5911206"/>
                  </a:moveTo>
                  <a:cubicBezTo>
                    <a:pt x="2047344" y="6134179"/>
                    <a:pt x="2212753" y="6161682"/>
                    <a:pt x="2275755" y="6161682"/>
                  </a:cubicBezTo>
                  <a:cubicBezTo>
                    <a:pt x="2338472" y="6161682"/>
                    <a:pt x="2503916" y="6134215"/>
                    <a:pt x="2503916" y="5911206"/>
                  </a:cubicBezTo>
                  <a:cubicBezTo>
                    <a:pt x="2503916" y="5688196"/>
                    <a:pt x="2338472" y="5661084"/>
                    <a:pt x="2275755" y="5661084"/>
                  </a:cubicBezTo>
                  <a:cubicBezTo>
                    <a:pt x="2212753" y="5661084"/>
                    <a:pt x="2047344" y="5688231"/>
                    <a:pt x="2047344" y="5911206"/>
                  </a:cubicBezTo>
                  <a:close/>
                  <a:moveTo>
                    <a:pt x="2774186" y="5882743"/>
                  </a:moveTo>
                  <a:lnTo>
                    <a:pt x="2774186" y="5755461"/>
                  </a:lnTo>
                  <a:lnTo>
                    <a:pt x="2897807" y="5755461"/>
                  </a:lnTo>
                  <a:cubicBezTo>
                    <a:pt x="2956082" y="5755461"/>
                    <a:pt x="2967240" y="5792736"/>
                    <a:pt x="2967240" y="5817859"/>
                  </a:cubicBezTo>
                  <a:cubicBezTo>
                    <a:pt x="2967240" y="5864905"/>
                    <a:pt x="2942189" y="5882743"/>
                    <a:pt x="2890523" y="5882743"/>
                  </a:cubicBezTo>
                  <a:lnTo>
                    <a:pt x="2774186" y="5882743"/>
                  </a:lnTo>
                  <a:close/>
                  <a:moveTo>
                    <a:pt x="2676610" y="6148997"/>
                  </a:moveTo>
                  <a:lnTo>
                    <a:pt x="2774186" y="6148997"/>
                  </a:lnTo>
                  <a:lnTo>
                    <a:pt x="2774186" y="5962942"/>
                  </a:lnTo>
                  <a:lnTo>
                    <a:pt x="2876594" y="5962942"/>
                  </a:lnTo>
                  <a:cubicBezTo>
                    <a:pt x="2950148" y="5962942"/>
                    <a:pt x="2954199" y="5987994"/>
                    <a:pt x="2954199" y="6052878"/>
                  </a:cubicBezTo>
                  <a:cubicBezTo>
                    <a:pt x="2954199" y="6101737"/>
                    <a:pt x="2957930" y="6126220"/>
                    <a:pt x="2964575" y="6148997"/>
                  </a:cubicBezTo>
                  <a:lnTo>
                    <a:pt x="3074552" y="6148997"/>
                  </a:lnTo>
                  <a:lnTo>
                    <a:pt x="3074552" y="6136169"/>
                  </a:lnTo>
                  <a:cubicBezTo>
                    <a:pt x="3053374" y="6128316"/>
                    <a:pt x="3053374" y="6111047"/>
                    <a:pt x="3053374" y="6041791"/>
                  </a:cubicBezTo>
                  <a:cubicBezTo>
                    <a:pt x="3053374" y="5952815"/>
                    <a:pt x="3032195" y="5938389"/>
                    <a:pt x="2993179" y="5921119"/>
                  </a:cubicBezTo>
                  <a:cubicBezTo>
                    <a:pt x="3040155" y="5905378"/>
                    <a:pt x="3066521" y="5860250"/>
                    <a:pt x="3066521" y="5808051"/>
                  </a:cubicBezTo>
                  <a:cubicBezTo>
                    <a:pt x="3066521" y="5766903"/>
                    <a:pt x="3043495" y="5673627"/>
                    <a:pt x="2917031" y="5673627"/>
                  </a:cubicBezTo>
                  <a:lnTo>
                    <a:pt x="2676575" y="5673627"/>
                  </a:lnTo>
                  <a:lnTo>
                    <a:pt x="2676575" y="6148997"/>
                  </a:lnTo>
                  <a:lnTo>
                    <a:pt x="2676610" y="6148997"/>
                  </a:lnTo>
                  <a:close/>
                  <a:moveTo>
                    <a:pt x="3436462" y="6148997"/>
                  </a:moveTo>
                  <a:lnTo>
                    <a:pt x="3337217" y="6148997"/>
                  </a:lnTo>
                  <a:lnTo>
                    <a:pt x="3337217" y="5757700"/>
                  </a:lnTo>
                  <a:lnTo>
                    <a:pt x="3193661" y="5757700"/>
                  </a:lnTo>
                  <a:lnTo>
                    <a:pt x="3193661" y="5673591"/>
                  </a:lnTo>
                  <a:lnTo>
                    <a:pt x="3580196" y="5673591"/>
                  </a:lnTo>
                  <a:lnTo>
                    <a:pt x="3580196" y="5757700"/>
                  </a:lnTo>
                  <a:lnTo>
                    <a:pt x="3436462" y="5757700"/>
                  </a:lnTo>
                  <a:lnTo>
                    <a:pt x="3436462" y="6148997"/>
                  </a:lnTo>
                  <a:close/>
                  <a:moveTo>
                    <a:pt x="4113023" y="5982628"/>
                  </a:moveTo>
                  <a:cubicBezTo>
                    <a:pt x="4113023" y="6107707"/>
                    <a:pt x="4037586" y="6161682"/>
                    <a:pt x="3917659" y="6161682"/>
                  </a:cubicBezTo>
                  <a:cubicBezTo>
                    <a:pt x="3874202" y="6161682"/>
                    <a:pt x="3809317" y="6150631"/>
                    <a:pt x="3766854" y="6103727"/>
                  </a:cubicBezTo>
                  <a:cubicBezTo>
                    <a:pt x="3741021" y="6074731"/>
                    <a:pt x="3731108" y="6036284"/>
                    <a:pt x="3729935" y="5988669"/>
                  </a:cubicBezTo>
                  <a:lnTo>
                    <a:pt x="3729935" y="5673591"/>
                  </a:lnTo>
                  <a:lnTo>
                    <a:pt x="3831064" y="5673591"/>
                  </a:lnTo>
                  <a:lnTo>
                    <a:pt x="3831064" y="5981953"/>
                  </a:lnTo>
                  <a:cubicBezTo>
                    <a:pt x="3831064" y="6048152"/>
                    <a:pt x="3869511" y="6077503"/>
                    <a:pt x="3915812" y="6077503"/>
                  </a:cubicBezTo>
                  <a:cubicBezTo>
                    <a:pt x="3983965" y="6077503"/>
                    <a:pt x="4011717" y="6044172"/>
                    <a:pt x="4011717" y="5986644"/>
                  </a:cubicBezTo>
                  <a:lnTo>
                    <a:pt x="4011717" y="5673556"/>
                  </a:lnTo>
                  <a:lnTo>
                    <a:pt x="4113059" y="5673556"/>
                  </a:lnTo>
                  <a:lnTo>
                    <a:pt x="4113059" y="5982628"/>
                  </a:lnTo>
                  <a:lnTo>
                    <a:pt x="4113023" y="5982628"/>
                  </a:lnTo>
                  <a:close/>
                  <a:moveTo>
                    <a:pt x="4593474" y="5673591"/>
                  </a:moveTo>
                  <a:lnTo>
                    <a:pt x="4686324" y="5673591"/>
                  </a:lnTo>
                  <a:lnTo>
                    <a:pt x="4686324" y="6148997"/>
                  </a:lnTo>
                  <a:lnTo>
                    <a:pt x="4586830" y="6148997"/>
                  </a:lnTo>
                  <a:lnTo>
                    <a:pt x="4392851" y="5809899"/>
                  </a:lnTo>
                  <a:lnTo>
                    <a:pt x="4391785" y="5809899"/>
                  </a:lnTo>
                  <a:lnTo>
                    <a:pt x="4391785" y="6148997"/>
                  </a:lnTo>
                  <a:lnTo>
                    <a:pt x="4298936" y="6148997"/>
                  </a:lnTo>
                  <a:lnTo>
                    <a:pt x="4298936" y="5673591"/>
                  </a:lnTo>
                  <a:lnTo>
                    <a:pt x="4403512" y="5673591"/>
                  </a:lnTo>
                  <a:lnTo>
                    <a:pt x="4592302" y="6004482"/>
                  </a:lnTo>
                  <a:lnTo>
                    <a:pt x="4593474" y="6004482"/>
                  </a:lnTo>
                  <a:lnTo>
                    <a:pt x="4593474" y="5673591"/>
                  </a:lnTo>
                  <a:close/>
                  <a:moveTo>
                    <a:pt x="4966436" y="6148997"/>
                  </a:moveTo>
                  <a:lnTo>
                    <a:pt x="4866835" y="6148997"/>
                  </a:lnTo>
                  <a:lnTo>
                    <a:pt x="4866835" y="5673591"/>
                  </a:lnTo>
                  <a:lnTo>
                    <a:pt x="4966436" y="5673591"/>
                  </a:lnTo>
                  <a:lnTo>
                    <a:pt x="4966436" y="6148997"/>
                  </a:lnTo>
                  <a:close/>
                  <a:moveTo>
                    <a:pt x="5354038" y="6148997"/>
                  </a:moveTo>
                  <a:lnTo>
                    <a:pt x="5254791" y="6148997"/>
                  </a:lnTo>
                  <a:lnTo>
                    <a:pt x="5254791" y="5757700"/>
                  </a:lnTo>
                  <a:lnTo>
                    <a:pt x="5111413" y="5757700"/>
                  </a:lnTo>
                  <a:lnTo>
                    <a:pt x="5111413" y="5673591"/>
                  </a:lnTo>
                  <a:lnTo>
                    <a:pt x="5497771" y="5673591"/>
                  </a:lnTo>
                  <a:lnTo>
                    <a:pt x="5497771" y="5757700"/>
                  </a:lnTo>
                  <a:lnTo>
                    <a:pt x="5354038" y="5757700"/>
                  </a:lnTo>
                  <a:lnTo>
                    <a:pt x="5354038" y="6148997"/>
                  </a:lnTo>
                  <a:close/>
                  <a:moveTo>
                    <a:pt x="5873113" y="6148997"/>
                  </a:moveTo>
                  <a:lnTo>
                    <a:pt x="5773654" y="6148997"/>
                  </a:lnTo>
                  <a:lnTo>
                    <a:pt x="5773654" y="5969516"/>
                  </a:lnTo>
                  <a:lnTo>
                    <a:pt x="5609667" y="5673591"/>
                  </a:lnTo>
                  <a:lnTo>
                    <a:pt x="5726750" y="5673591"/>
                  </a:lnTo>
                  <a:lnTo>
                    <a:pt x="5825356" y="5880185"/>
                  </a:lnTo>
                  <a:lnTo>
                    <a:pt x="5919591" y="5673591"/>
                  </a:lnTo>
                  <a:lnTo>
                    <a:pt x="6031949" y="5673591"/>
                  </a:lnTo>
                  <a:lnTo>
                    <a:pt x="5873113" y="5970689"/>
                  </a:lnTo>
                  <a:lnTo>
                    <a:pt x="5873113" y="6148997"/>
                  </a:lnTo>
                  <a:close/>
                  <a:moveTo>
                    <a:pt x="3200199" y="0"/>
                  </a:moveTo>
                  <a:lnTo>
                    <a:pt x="0" y="1576167"/>
                  </a:lnTo>
                  <a:lnTo>
                    <a:pt x="0" y="2316547"/>
                  </a:lnTo>
                  <a:lnTo>
                    <a:pt x="358180" y="2316547"/>
                  </a:lnTo>
                  <a:lnTo>
                    <a:pt x="358180" y="4537473"/>
                  </a:lnTo>
                  <a:lnTo>
                    <a:pt x="6018126" y="4537473"/>
                  </a:lnTo>
                  <a:lnTo>
                    <a:pt x="6018126" y="2316547"/>
                  </a:lnTo>
                  <a:lnTo>
                    <a:pt x="6448226" y="2316547"/>
                  </a:lnTo>
                  <a:lnTo>
                    <a:pt x="6448226" y="1576167"/>
                  </a:lnTo>
                  <a:lnTo>
                    <a:pt x="3200199" y="0"/>
                  </a:lnTo>
                  <a:close/>
                  <a:moveTo>
                    <a:pt x="5325646" y="3868587"/>
                  </a:moveTo>
                  <a:lnTo>
                    <a:pt x="1050766" y="3868587"/>
                  </a:lnTo>
                  <a:lnTo>
                    <a:pt x="1050766" y="1838868"/>
                  </a:lnTo>
                  <a:lnTo>
                    <a:pt x="3200199" y="740380"/>
                  </a:lnTo>
                  <a:lnTo>
                    <a:pt x="5325682" y="1838868"/>
                  </a:lnTo>
                  <a:lnTo>
                    <a:pt x="5325682" y="3868587"/>
                  </a:lnTo>
                  <a:lnTo>
                    <a:pt x="5325646" y="3868587"/>
                  </a:lnTo>
                  <a:close/>
                </a:path>
              </a:pathLst>
            </a:custGeom>
            <a:solidFill>
              <a:srgbClr val="000000"/>
            </a:solidFill>
            <a:ln w="3553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81A264F-223F-48CC-4C7E-0767600CB277}"/>
                </a:ext>
              </a:extLst>
            </p:cNvPr>
            <p:cNvSpPr/>
            <p:nvPr/>
          </p:nvSpPr>
          <p:spPr>
            <a:xfrm>
              <a:off x="3540776" y="2081989"/>
              <a:ext cx="1981962" cy="1743637"/>
            </a:xfrm>
            <a:custGeom>
              <a:avLst/>
              <a:gdLst>
                <a:gd name="connsiteX0" fmla="*/ 1981962 w 1981962"/>
                <a:gd name="connsiteY0" fmla="*/ 716288 h 1743637"/>
                <a:gd name="connsiteX1" fmla="*/ 0 w 1981962"/>
                <a:gd name="connsiteY1" fmla="*/ 716288 h 1743637"/>
                <a:gd name="connsiteX2" fmla="*/ 0 w 1981962"/>
                <a:gd name="connsiteY2" fmla="*/ 0 h 1743637"/>
                <a:gd name="connsiteX3" fmla="*/ 1981962 w 1981962"/>
                <a:gd name="connsiteY3" fmla="*/ 0 h 1743637"/>
                <a:gd name="connsiteX4" fmla="*/ 1981962 w 1981962"/>
                <a:gd name="connsiteY4" fmla="*/ 716288 h 1743637"/>
                <a:gd name="connsiteX5" fmla="*/ 1981962 w 1981962"/>
                <a:gd name="connsiteY5" fmla="*/ 1743638 h 1743637"/>
                <a:gd name="connsiteX6" fmla="*/ 0 w 1981962"/>
                <a:gd name="connsiteY6" fmla="*/ 1743638 h 1743637"/>
                <a:gd name="connsiteX7" fmla="*/ 0 w 1981962"/>
                <a:gd name="connsiteY7" fmla="*/ 1026888 h 1743637"/>
                <a:gd name="connsiteX8" fmla="*/ 1981962 w 1981962"/>
                <a:gd name="connsiteY8" fmla="*/ 1026888 h 1743637"/>
                <a:gd name="connsiteX9" fmla="*/ 1981962 w 1981962"/>
                <a:gd name="connsiteY9" fmla="*/ 1743638 h 174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962" h="1743637">
                  <a:moveTo>
                    <a:pt x="1981962" y="716288"/>
                  </a:moveTo>
                  <a:lnTo>
                    <a:pt x="0" y="716288"/>
                  </a:lnTo>
                  <a:lnTo>
                    <a:pt x="0" y="0"/>
                  </a:lnTo>
                  <a:lnTo>
                    <a:pt x="1981962" y="0"/>
                  </a:lnTo>
                  <a:lnTo>
                    <a:pt x="1981962" y="716288"/>
                  </a:lnTo>
                  <a:close/>
                  <a:moveTo>
                    <a:pt x="1981962" y="1743638"/>
                  </a:moveTo>
                  <a:lnTo>
                    <a:pt x="0" y="1743638"/>
                  </a:lnTo>
                  <a:lnTo>
                    <a:pt x="0" y="1026888"/>
                  </a:lnTo>
                  <a:lnTo>
                    <a:pt x="1981962" y="1026888"/>
                  </a:lnTo>
                  <a:lnTo>
                    <a:pt x="1981962" y="1743638"/>
                  </a:lnTo>
                  <a:close/>
                </a:path>
              </a:pathLst>
            </a:custGeom>
            <a:solidFill>
              <a:srgbClr val="000000"/>
            </a:solidFill>
            <a:ln w="35534"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58B42206-E84D-99FE-B982-50C3864801C9}"/>
              </a:ext>
            </a:extLst>
          </p:cNvPr>
          <p:cNvGrpSpPr/>
          <p:nvPr/>
        </p:nvGrpSpPr>
        <p:grpSpPr>
          <a:xfrm>
            <a:off x="589133" y="3433888"/>
            <a:ext cx="7497279" cy="2070881"/>
            <a:chOff x="589133" y="3433888"/>
            <a:chExt cx="7497279" cy="2070881"/>
          </a:xfrm>
        </p:grpSpPr>
        <p:sp>
          <p:nvSpPr>
            <p:cNvPr id="8" name="TextBox 7">
              <a:extLst>
                <a:ext uri="{FF2B5EF4-FFF2-40B4-BE49-F238E27FC236}">
                  <a16:creationId xmlns:a16="http://schemas.microsoft.com/office/drawing/2014/main" id="{8C04B92E-E205-1E9E-BA5B-EBB4087DC75C}"/>
                </a:ext>
              </a:extLst>
            </p:cNvPr>
            <p:cNvSpPr txBox="1"/>
            <p:nvPr/>
          </p:nvSpPr>
          <p:spPr>
            <a:xfrm>
              <a:off x="589133" y="3433888"/>
              <a:ext cx="2171159"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Example 2:</a:t>
              </a:r>
            </a:p>
          </p:txBody>
        </p:sp>
        <p:sp>
          <p:nvSpPr>
            <p:cNvPr id="13" name="TextBox 12">
              <a:extLst>
                <a:ext uri="{FF2B5EF4-FFF2-40B4-BE49-F238E27FC236}">
                  <a16:creationId xmlns:a16="http://schemas.microsoft.com/office/drawing/2014/main" id="{FEE2973B-19F9-635C-2819-C7B4D790A87C}"/>
                </a:ext>
              </a:extLst>
            </p:cNvPr>
            <p:cNvSpPr txBox="1"/>
            <p:nvPr/>
          </p:nvSpPr>
          <p:spPr>
            <a:xfrm>
              <a:off x="602844" y="4119774"/>
              <a:ext cx="7483568" cy="1384995"/>
            </a:xfrm>
            <a:prstGeom prst="rect">
              <a:avLst/>
            </a:prstGeom>
            <a:noFill/>
          </p:spPr>
          <p:txBody>
            <a:bodyPr wrap="square" rtlCol="0">
              <a:spAutoFit/>
            </a:bodyPr>
            <a:lstStyle/>
            <a:p>
              <a:pPr algn="ctr"/>
              <a:r>
                <a:rPr lang="en-US" sz="2000" dirty="0">
                  <a:latin typeface="Avenir Next LT Pro" panose="020B0504020202020204" pitchFamily="34" charset="0"/>
                </a:rPr>
                <a:t>You’re a permanent supportive housing program that only serves </a:t>
              </a:r>
              <a:r>
                <a:rPr lang="en-US" sz="2000" b="1" dirty="0">
                  <a:solidFill>
                    <a:srgbClr val="7030A0"/>
                  </a:solidFill>
                  <a:latin typeface="Avenir Next LT Pro" panose="020B0504020202020204" pitchFamily="34" charset="0"/>
                </a:rPr>
                <a:t>chronically homeless families.</a:t>
              </a:r>
            </a:p>
            <a:p>
              <a:pPr algn="ctr"/>
              <a:endParaRPr lang="en-US" sz="800" dirty="0">
                <a:solidFill>
                  <a:srgbClr val="7030A0"/>
                </a:solidFill>
                <a:latin typeface="Avenir Next LT Pro" panose="020B0504020202020204" pitchFamily="34" charset="0"/>
              </a:endParaRPr>
            </a:p>
            <a:p>
              <a:pPr marL="342900" indent="-342900">
                <a:buFont typeface="Arial" panose="020B0604020202020204" pitchFamily="34" charset="0"/>
                <a:buChar char="•"/>
              </a:pPr>
              <a:r>
                <a:rPr lang="en-US" dirty="0">
                  <a:latin typeface="Avenir Next LT Pro" panose="020B0504020202020204" pitchFamily="34" charset="0"/>
                </a:rPr>
                <a:t>You cannot limit assistance to only </a:t>
              </a:r>
              <a:r>
                <a:rPr lang="en-US" i="1" dirty="0">
                  <a:latin typeface="Avenir Next LT Pro" panose="020B0504020202020204" pitchFamily="34" charset="0"/>
                </a:rPr>
                <a:t>households with children. </a:t>
              </a:r>
            </a:p>
            <a:p>
              <a:pPr marL="342900" indent="-342900">
                <a:buFont typeface="Arial" panose="020B0604020202020204" pitchFamily="34" charset="0"/>
                <a:buChar char="•"/>
              </a:pPr>
              <a:endParaRPr lang="en-US" dirty="0">
                <a:latin typeface="Avenir Next LT Pro" panose="020B0504020202020204" pitchFamily="34" charset="0"/>
              </a:endParaRPr>
            </a:p>
          </p:txBody>
        </p:sp>
      </p:grpSp>
    </p:spTree>
    <p:extLst>
      <p:ext uri="{BB962C8B-B14F-4D97-AF65-F5344CB8AC3E}">
        <p14:creationId xmlns:p14="http://schemas.microsoft.com/office/powerpoint/2010/main" val="30888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3823B78C-F9FD-8E52-521A-29A619B7074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DA0FFE4-F634-903B-E7BE-7F677C57FB8A}"/>
              </a:ext>
            </a:extLst>
          </p:cNvPr>
          <p:cNvSpPr txBox="1"/>
          <p:nvPr/>
        </p:nvSpPr>
        <p:spPr>
          <a:xfrm>
            <a:off x="589133" y="498564"/>
            <a:ext cx="7606284" cy="1077218"/>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Accommodating Families to Avoid Involuntary Separation</a:t>
            </a:r>
          </a:p>
        </p:txBody>
      </p:sp>
      <p:sp>
        <p:nvSpPr>
          <p:cNvPr id="3" name="Rectangle 2">
            <a:extLst>
              <a:ext uri="{FF2B5EF4-FFF2-40B4-BE49-F238E27FC236}">
                <a16:creationId xmlns:a16="http://schemas.microsoft.com/office/drawing/2014/main" id="{7DB12350-5D35-F56A-BDFD-6FAA65C384A8}"/>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8A619CF-FCD4-36DC-B94C-1D676D2503CF}"/>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a child playing with blocks&#10;&#10;Description automatically generated">
            <a:extLst>
              <a:ext uri="{FF2B5EF4-FFF2-40B4-BE49-F238E27FC236}">
                <a16:creationId xmlns:a16="http://schemas.microsoft.com/office/drawing/2014/main" id="{D69507D6-6BE2-57A0-558E-8108324174E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04" b="91667" l="8824" r="90850">
                        <a14:foregroundMark x1="32190" y1="83824" x2="32190" y2="83824"/>
                        <a14:foregroundMark x1="28431" y1="81046" x2="60458" y2="87255"/>
                        <a14:foregroundMark x1="60458" y1="87255" x2="63725" y2="85621"/>
                        <a14:foregroundMark x1="87582" y1="78268" x2="48693" y2="87418"/>
                        <a14:foregroundMark x1="48693" y1="87418" x2="12908" y2="78758"/>
                        <a14:foregroundMark x1="12418" y1="77451" x2="41503" y2="91340"/>
                        <a14:foregroundMark x1="41503" y1="91340" x2="70752" y2="89052"/>
                        <a14:foregroundMark x1="70752" y1="89052" x2="76634" y2="70425"/>
                        <a14:foregroundMark x1="69771" y1="89216" x2="80229" y2="72712"/>
                        <a14:foregroundMark x1="86601" y1="84314" x2="86601" y2="84314"/>
                        <a14:foregroundMark x1="82026" y1="83824" x2="82026" y2="83824"/>
                        <a14:foregroundMark x1="80719" y1="83824" x2="80719" y2="83824"/>
                        <a14:foregroundMark x1="80719" y1="83824" x2="75654" y2="84641"/>
                        <a14:foregroundMark x1="74346" y1="86928" x2="87582" y2="80065"/>
                        <a14:foregroundMark x1="88562" y1="80065" x2="69281" y2="88399"/>
                        <a14:foregroundMark x1="69771" y1="89706" x2="81536" y2="75490"/>
                        <a14:foregroundMark x1="71569" y1="90196" x2="82026" y2="85131"/>
                        <a14:foregroundMark x1="83824" y1="85131" x2="91176" y2="78758"/>
                        <a14:foregroundMark x1="90359" y1="78758" x2="86111" y2="85621"/>
                        <a14:foregroundMark x1="89379" y1="81046" x2="84804" y2="75163"/>
                        <a14:foregroundMark x1="85294" y1="75163" x2="88562" y2="85131"/>
                        <a14:foregroundMark x1="84804" y1="86928" x2="82516" y2="74673"/>
                        <a14:foregroundMark x1="87092" y1="75490" x2="88889" y2="76471"/>
                        <a14:foregroundMark x1="90850" y1="78268" x2="89869" y2="82843"/>
                        <a14:foregroundMark x1="45915" y1="91993" x2="20261" y2="82843"/>
                        <a14:foregroundMark x1="27941" y1="89216" x2="24837" y2="90196"/>
                        <a14:foregroundMark x1="23366" y1="89706" x2="12418" y2="82026"/>
                        <a14:foregroundMark x1="23366" y1="87908" x2="16176" y2="83333"/>
                        <a14:foregroundMark x1="12908" y1="82843" x2="11111" y2="77451"/>
                        <a14:foregroundMark x1="9150" y1="81046" x2="12908" y2="81046"/>
                        <a14:foregroundMark x1="8824" y1="79739" x2="14706" y2="74183"/>
                      </a14:backgroundRemoval>
                    </a14:imgEffect>
                  </a14:imgLayer>
                </a14:imgProps>
              </a:ext>
              <a:ext uri="{28A0092B-C50C-407E-A947-70E740481C1C}">
                <a14:useLocalDpi xmlns:a14="http://schemas.microsoft.com/office/drawing/2010/main" val="0"/>
              </a:ext>
            </a:extLst>
          </a:blip>
          <a:stretch>
            <a:fillRect/>
          </a:stretch>
        </p:blipFill>
        <p:spPr>
          <a:xfrm>
            <a:off x="871144" y="2178592"/>
            <a:ext cx="1900499" cy="1900499"/>
          </a:xfrm>
          <a:prstGeom prst="rect">
            <a:avLst/>
          </a:prstGeom>
        </p:spPr>
      </p:pic>
      <p:sp>
        <p:nvSpPr>
          <p:cNvPr id="13" name="TextBox 12">
            <a:extLst>
              <a:ext uri="{FF2B5EF4-FFF2-40B4-BE49-F238E27FC236}">
                <a16:creationId xmlns:a16="http://schemas.microsoft.com/office/drawing/2014/main" id="{9944B730-A4F7-FB6C-A633-2D128C0F42B2}"/>
              </a:ext>
            </a:extLst>
          </p:cNvPr>
          <p:cNvSpPr txBox="1"/>
          <p:nvPr/>
        </p:nvSpPr>
        <p:spPr>
          <a:xfrm>
            <a:off x="646083" y="4079091"/>
            <a:ext cx="2350620" cy="1077218"/>
          </a:xfrm>
          <a:prstGeom prst="rect">
            <a:avLst/>
          </a:prstGeom>
          <a:noFill/>
        </p:spPr>
        <p:txBody>
          <a:bodyPr wrap="square" rtlCol="0">
            <a:spAutoFit/>
          </a:bodyPr>
          <a:lstStyle/>
          <a:p>
            <a:pPr algn="ctr"/>
            <a:r>
              <a:rPr lang="en-US" sz="1600" dirty="0">
                <a:latin typeface="Avenir Next LT Pro" panose="020B0504020202020204" pitchFamily="34" charset="0"/>
              </a:rPr>
              <a:t>Families must be able to choose to stay in private family rooms if available. </a:t>
            </a:r>
          </a:p>
        </p:txBody>
      </p:sp>
      <p:grpSp>
        <p:nvGrpSpPr>
          <p:cNvPr id="16" name="Group 15">
            <a:extLst>
              <a:ext uri="{FF2B5EF4-FFF2-40B4-BE49-F238E27FC236}">
                <a16:creationId xmlns:a16="http://schemas.microsoft.com/office/drawing/2014/main" id="{3D84AB4A-0B08-BC8A-7F88-B0709B0D3EBA}"/>
              </a:ext>
            </a:extLst>
          </p:cNvPr>
          <p:cNvGrpSpPr/>
          <p:nvPr/>
        </p:nvGrpSpPr>
        <p:grpSpPr>
          <a:xfrm>
            <a:off x="3297177" y="1732303"/>
            <a:ext cx="2350620" cy="2834631"/>
            <a:chOff x="3297177" y="1732303"/>
            <a:chExt cx="2350620" cy="2834631"/>
          </a:xfrm>
        </p:grpSpPr>
        <p:pic>
          <p:nvPicPr>
            <p:cNvPr id="9" name="Picture 8" descr="A blue bunk bed with two shelves&#10;&#10;Description automatically generated">
              <a:extLst>
                <a:ext uri="{FF2B5EF4-FFF2-40B4-BE49-F238E27FC236}">
                  <a16:creationId xmlns:a16="http://schemas.microsoft.com/office/drawing/2014/main" id="{8A3E2447-7140-20E1-C8E9-BFEB966F307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750" b="90000" l="10000" r="90000">
                          <a14:foregroundMark x1="62000" y1="6750" x2="62000" y2="6750"/>
                        </a14:backgroundRemoval>
                      </a14:imgEffect>
                    </a14:imgLayer>
                  </a14:imgProps>
                </a:ext>
                <a:ext uri="{28A0092B-C50C-407E-A947-70E740481C1C}">
                  <a14:useLocalDpi xmlns:a14="http://schemas.microsoft.com/office/drawing/2010/main" val="0"/>
                </a:ext>
              </a:extLst>
            </a:blip>
            <a:stretch>
              <a:fillRect/>
            </a:stretch>
          </p:blipFill>
          <p:spPr>
            <a:xfrm>
              <a:off x="3514372" y="1732303"/>
              <a:ext cx="1977996" cy="1977996"/>
            </a:xfrm>
            <a:prstGeom prst="rect">
              <a:avLst/>
            </a:prstGeom>
          </p:spPr>
        </p:pic>
        <p:sp>
          <p:nvSpPr>
            <p:cNvPr id="14" name="TextBox 13">
              <a:extLst>
                <a:ext uri="{FF2B5EF4-FFF2-40B4-BE49-F238E27FC236}">
                  <a16:creationId xmlns:a16="http://schemas.microsoft.com/office/drawing/2014/main" id="{BF49BEA1-AEA0-EA72-0A37-C45BBE6D506D}"/>
                </a:ext>
              </a:extLst>
            </p:cNvPr>
            <p:cNvSpPr txBox="1"/>
            <p:nvPr/>
          </p:nvSpPr>
          <p:spPr>
            <a:xfrm>
              <a:off x="3297177" y="3735937"/>
              <a:ext cx="2350620" cy="830997"/>
            </a:xfrm>
            <a:prstGeom prst="rect">
              <a:avLst/>
            </a:prstGeom>
            <a:noFill/>
          </p:spPr>
          <p:txBody>
            <a:bodyPr wrap="square" rtlCol="0">
              <a:spAutoFit/>
            </a:bodyPr>
            <a:lstStyle/>
            <a:p>
              <a:pPr algn="ctr"/>
              <a:r>
                <a:rPr lang="en-US" sz="1600" dirty="0">
                  <a:latin typeface="Avenir Next LT Pro" panose="020B0504020202020204" pitchFamily="34" charset="0"/>
                </a:rPr>
                <a:t>Families can be sheltered together on “overflow” beds. </a:t>
              </a:r>
            </a:p>
          </p:txBody>
        </p:sp>
      </p:grpSp>
      <p:grpSp>
        <p:nvGrpSpPr>
          <p:cNvPr id="17" name="Group 16">
            <a:extLst>
              <a:ext uri="{FF2B5EF4-FFF2-40B4-BE49-F238E27FC236}">
                <a16:creationId xmlns:a16="http://schemas.microsoft.com/office/drawing/2014/main" id="{158D4CAB-3168-A16A-B541-EDC69ECB544D}"/>
              </a:ext>
            </a:extLst>
          </p:cNvPr>
          <p:cNvGrpSpPr/>
          <p:nvPr/>
        </p:nvGrpSpPr>
        <p:grpSpPr>
          <a:xfrm>
            <a:off x="5792842" y="1681024"/>
            <a:ext cx="2838400" cy="3144054"/>
            <a:chOff x="5792842" y="1681024"/>
            <a:chExt cx="2838400" cy="3144054"/>
          </a:xfrm>
        </p:grpSpPr>
        <p:pic>
          <p:nvPicPr>
            <p:cNvPr id="11" name="Picture 10" descr="A blue house with trees&#10;&#10;Description automatically generated">
              <a:extLst>
                <a:ext uri="{FF2B5EF4-FFF2-40B4-BE49-F238E27FC236}">
                  <a16:creationId xmlns:a16="http://schemas.microsoft.com/office/drawing/2014/main" id="{54CC7A48-CB05-8684-1E83-DE401CC355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6405" y1="70098" x2="46405" y2="70098"/>
                        </a14:backgroundRemoval>
                      </a14:imgEffect>
                    </a14:imgLayer>
                  </a14:imgProps>
                </a:ext>
                <a:ext uri="{28A0092B-C50C-407E-A947-70E740481C1C}">
                  <a14:useLocalDpi xmlns:a14="http://schemas.microsoft.com/office/drawing/2010/main" val="0"/>
                </a:ext>
              </a:extLst>
            </a:blip>
            <a:stretch>
              <a:fillRect/>
            </a:stretch>
          </p:blipFill>
          <p:spPr>
            <a:xfrm>
              <a:off x="5792842" y="1681024"/>
              <a:ext cx="2838400" cy="2838400"/>
            </a:xfrm>
            <a:prstGeom prst="rect">
              <a:avLst/>
            </a:prstGeom>
          </p:spPr>
        </p:pic>
        <p:sp>
          <p:nvSpPr>
            <p:cNvPr id="15" name="TextBox 14">
              <a:extLst>
                <a:ext uri="{FF2B5EF4-FFF2-40B4-BE49-F238E27FC236}">
                  <a16:creationId xmlns:a16="http://schemas.microsoft.com/office/drawing/2014/main" id="{9DDFC085-F3C8-5048-6922-DA9430FB5950}"/>
                </a:ext>
              </a:extLst>
            </p:cNvPr>
            <p:cNvSpPr txBox="1"/>
            <p:nvPr/>
          </p:nvSpPr>
          <p:spPr>
            <a:xfrm>
              <a:off x="6036732" y="3994081"/>
              <a:ext cx="2350620" cy="830997"/>
            </a:xfrm>
            <a:prstGeom prst="rect">
              <a:avLst/>
            </a:prstGeom>
            <a:noFill/>
          </p:spPr>
          <p:txBody>
            <a:bodyPr wrap="square" rtlCol="0">
              <a:spAutoFit/>
            </a:bodyPr>
            <a:lstStyle/>
            <a:p>
              <a:pPr algn="ctr"/>
              <a:r>
                <a:rPr lang="en-US" sz="1600" dirty="0">
                  <a:latin typeface="Avenir Next LT Pro" panose="020B0504020202020204" pitchFamily="34" charset="0"/>
                </a:rPr>
                <a:t>You can leave a bed empty to accommodate a family.</a:t>
              </a:r>
            </a:p>
          </p:txBody>
        </p:sp>
      </p:grpSp>
    </p:spTree>
    <p:extLst>
      <p:ext uri="{BB962C8B-B14F-4D97-AF65-F5344CB8AC3E}">
        <p14:creationId xmlns:p14="http://schemas.microsoft.com/office/powerpoint/2010/main" val="274103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CD58F638-53C8-E48D-B4DF-AF4B3563362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54903CC-CD2C-BF56-9B12-8068661B5954}"/>
              </a:ext>
            </a:extLst>
          </p:cNvPr>
          <p:cNvSpPr txBox="1"/>
          <p:nvPr/>
        </p:nvSpPr>
        <p:spPr>
          <a:xfrm>
            <a:off x="589133" y="498564"/>
            <a:ext cx="7606284" cy="646331"/>
          </a:xfrm>
          <a:prstGeom prst="rect">
            <a:avLst/>
          </a:prstGeom>
          <a:noFill/>
        </p:spPr>
        <p:txBody>
          <a:bodyPr wrap="square" rtlCol="0">
            <a:spAutoFit/>
          </a:bodyPr>
          <a:lstStyle/>
          <a:p>
            <a:pPr algn="ctr"/>
            <a:r>
              <a:rPr lang="en-US" sz="3600" dirty="0">
                <a:solidFill>
                  <a:srgbClr val="7030A0"/>
                </a:solidFill>
                <a:latin typeface="Sabon Next LT" panose="02000500000000000000" pitchFamily="2" charset="0"/>
                <a:cs typeface="Sabon Next LT" panose="02000500000000000000" pitchFamily="2" charset="0"/>
              </a:rPr>
              <a:t>Equal Access Scenarios</a:t>
            </a:r>
          </a:p>
        </p:txBody>
      </p:sp>
      <p:sp>
        <p:nvSpPr>
          <p:cNvPr id="3" name="Rectangle 2">
            <a:extLst>
              <a:ext uri="{FF2B5EF4-FFF2-40B4-BE49-F238E27FC236}">
                <a16:creationId xmlns:a16="http://schemas.microsoft.com/office/drawing/2014/main" id="{9908D280-1E47-58F0-BCAA-258B7DCE5786}"/>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3AA4BF5-1726-1CC1-9B1F-E21D1C00490F}"/>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D087AA-3B8E-9944-548A-6EBBA9CEEFB3}"/>
              </a:ext>
            </a:extLst>
          </p:cNvPr>
          <p:cNvSpPr txBox="1"/>
          <p:nvPr/>
        </p:nvSpPr>
        <p:spPr>
          <a:xfrm>
            <a:off x="1145136" y="1538243"/>
            <a:ext cx="6554625" cy="369332"/>
          </a:xfrm>
          <a:prstGeom prst="rect">
            <a:avLst/>
          </a:prstGeom>
          <a:noFill/>
        </p:spPr>
        <p:txBody>
          <a:bodyPr wrap="square" rtlCol="0">
            <a:spAutoFit/>
          </a:bodyPr>
          <a:lstStyle/>
          <a:p>
            <a:pPr algn="ctr"/>
            <a:r>
              <a:rPr lang="en-US" dirty="0">
                <a:latin typeface="Avenir Next LT Pro" panose="020B0504020202020204" pitchFamily="34" charset="0"/>
              </a:rPr>
              <a:t>Someone from the Tri-County Chapter</a:t>
            </a:r>
          </a:p>
        </p:txBody>
      </p:sp>
      <p:sp>
        <p:nvSpPr>
          <p:cNvPr id="11" name="TextBox 10">
            <a:extLst>
              <a:ext uri="{FF2B5EF4-FFF2-40B4-BE49-F238E27FC236}">
                <a16:creationId xmlns:a16="http://schemas.microsoft.com/office/drawing/2014/main" id="{CD99F58A-632C-8181-9A04-3E4E328EB551}"/>
              </a:ext>
            </a:extLst>
          </p:cNvPr>
          <p:cNvSpPr txBox="1"/>
          <p:nvPr/>
        </p:nvSpPr>
        <p:spPr>
          <a:xfrm>
            <a:off x="1114960" y="2414024"/>
            <a:ext cx="6554625" cy="369332"/>
          </a:xfrm>
          <a:prstGeom prst="rect">
            <a:avLst/>
          </a:prstGeom>
          <a:noFill/>
        </p:spPr>
        <p:txBody>
          <a:bodyPr wrap="square" rtlCol="0">
            <a:spAutoFit/>
          </a:bodyPr>
          <a:lstStyle/>
          <a:p>
            <a:pPr algn="ctr"/>
            <a:r>
              <a:rPr lang="en-US" dirty="0">
                <a:latin typeface="Avenir Next LT Pro" panose="020B0504020202020204" pitchFamily="34" charset="0"/>
              </a:rPr>
              <a:t>Someone who has never been to a CoC Training Event</a:t>
            </a:r>
          </a:p>
        </p:txBody>
      </p:sp>
      <p:sp>
        <p:nvSpPr>
          <p:cNvPr id="13" name="TextBox 12">
            <a:extLst>
              <a:ext uri="{FF2B5EF4-FFF2-40B4-BE49-F238E27FC236}">
                <a16:creationId xmlns:a16="http://schemas.microsoft.com/office/drawing/2014/main" id="{DA2B9EFF-295F-B732-3E00-A7AF72164108}"/>
              </a:ext>
            </a:extLst>
          </p:cNvPr>
          <p:cNvSpPr txBox="1"/>
          <p:nvPr/>
        </p:nvSpPr>
        <p:spPr>
          <a:xfrm>
            <a:off x="1114959" y="3176019"/>
            <a:ext cx="6554625" cy="584775"/>
          </a:xfrm>
          <a:prstGeom prst="rect">
            <a:avLst/>
          </a:prstGeom>
          <a:noFill/>
        </p:spPr>
        <p:txBody>
          <a:bodyPr wrap="square" rtlCol="0">
            <a:spAutoFit/>
          </a:bodyPr>
          <a:lstStyle/>
          <a:p>
            <a:pPr algn="ctr"/>
            <a:r>
              <a:rPr lang="en-US" sz="1600" dirty="0">
                <a:latin typeface="Avenir Next LT Pro" panose="020B0504020202020204" pitchFamily="34" charset="0"/>
              </a:rPr>
              <a:t>Someone who has had a positive experience receiving HMIS or CES training from Anna or Nona in the past year</a:t>
            </a:r>
          </a:p>
        </p:txBody>
      </p:sp>
      <p:sp>
        <p:nvSpPr>
          <p:cNvPr id="14" name="TextBox 13">
            <a:extLst>
              <a:ext uri="{FF2B5EF4-FFF2-40B4-BE49-F238E27FC236}">
                <a16:creationId xmlns:a16="http://schemas.microsoft.com/office/drawing/2014/main" id="{87DBBE4F-1AB3-F3C1-C690-9E641FA19D44}"/>
              </a:ext>
            </a:extLst>
          </p:cNvPr>
          <p:cNvSpPr txBox="1"/>
          <p:nvPr/>
        </p:nvSpPr>
        <p:spPr>
          <a:xfrm>
            <a:off x="1145136" y="4146393"/>
            <a:ext cx="6554625" cy="369332"/>
          </a:xfrm>
          <a:prstGeom prst="rect">
            <a:avLst/>
          </a:prstGeom>
          <a:noFill/>
        </p:spPr>
        <p:txBody>
          <a:bodyPr wrap="square" rtlCol="0">
            <a:spAutoFit/>
          </a:bodyPr>
          <a:lstStyle/>
          <a:p>
            <a:pPr algn="ctr"/>
            <a:r>
              <a:rPr lang="en-US" dirty="0">
                <a:latin typeface="Avenir Next LT Pro" panose="020B0504020202020204" pitchFamily="34" charset="0"/>
              </a:rPr>
              <a:t>Someone on the left side of the room</a:t>
            </a:r>
          </a:p>
        </p:txBody>
      </p:sp>
      <p:sp>
        <p:nvSpPr>
          <p:cNvPr id="15" name="TextBox 14">
            <a:extLst>
              <a:ext uri="{FF2B5EF4-FFF2-40B4-BE49-F238E27FC236}">
                <a16:creationId xmlns:a16="http://schemas.microsoft.com/office/drawing/2014/main" id="{8355A9A1-298F-2624-9878-E396A946DCA3}"/>
              </a:ext>
            </a:extLst>
          </p:cNvPr>
          <p:cNvSpPr txBox="1"/>
          <p:nvPr/>
        </p:nvSpPr>
        <p:spPr>
          <a:xfrm>
            <a:off x="1145135" y="4929340"/>
            <a:ext cx="6554625" cy="584775"/>
          </a:xfrm>
          <a:prstGeom prst="rect">
            <a:avLst/>
          </a:prstGeom>
          <a:noFill/>
        </p:spPr>
        <p:txBody>
          <a:bodyPr wrap="square" rtlCol="0">
            <a:spAutoFit/>
          </a:bodyPr>
          <a:lstStyle/>
          <a:p>
            <a:pPr algn="ctr"/>
            <a:r>
              <a:rPr lang="en-US" sz="1600" dirty="0">
                <a:latin typeface="Avenir Next LT Pro" panose="020B0504020202020204" pitchFamily="34" charset="0"/>
              </a:rPr>
              <a:t>Someone that loves and cares about the CoC and would be willing to share the final scenario</a:t>
            </a:r>
          </a:p>
        </p:txBody>
      </p:sp>
      <p:sp>
        <p:nvSpPr>
          <p:cNvPr id="2" name="Rectangle: Rounded Corners 1">
            <a:extLst>
              <a:ext uri="{FF2B5EF4-FFF2-40B4-BE49-F238E27FC236}">
                <a16:creationId xmlns:a16="http://schemas.microsoft.com/office/drawing/2014/main" id="{2811E945-692C-8599-78D5-D89B2486B089}"/>
              </a:ext>
            </a:extLst>
          </p:cNvPr>
          <p:cNvSpPr/>
          <p:nvPr/>
        </p:nvSpPr>
        <p:spPr>
          <a:xfrm>
            <a:off x="999595" y="1425663"/>
            <a:ext cx="6785361" cy="646331"/>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EEC429A-7818-6C76-6F7B-7C0ECC78082A}"/>
              </a:ext>
            </a:extLst>
          </p:cNvPr>
          <p:cNvSpPr/>
          <p:nvPr/>
        </p:nvSpPr>
        <p:spPr>
          <a:xfrm>
            <a:off x="999595" y="2286708"/>
            <a:ext cx="6785361" cy="646331"/>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2DB853D-9207-BADB-F923-58D1C99D1D49}"/>
              </a:ext>
            </a:extLst>
          </p:cNvPr>
          <p:cNvSpPr/>
          <p:nvPr/>
        </p:nvSpPr>
        <p:spPr>
          <a:xfrm>
            <a:off x="999594" y="3147753"/>
            <a:ext cx="6785361" cy="646331"/>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E00F17D-C536-9A74-EF91-2ED91466AB8B}"/>
              </a:ext>
            </a:extLst>
          </p:cNvPr>
          <p:cNvSpPr/>
          <p:nvPr/>
        </p:nvSpPr>
        <p:spPr>
          <a:xfrm>
            <a:off x="999593" y="4868035"/>
            <a:ext cx="6785361" cy="646331"/>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3170587-0DBA-D054-A8F2-90671CED1EAD}"/>
              </a:ext>
            </a:extLst>
          </p:cNvPr>
          <p:cNvSpPr/>
          <p:nvPr/>
        </p:nvSpPr>
        <p:spPr>
          <a:xfrm>
            <a:off x="999594" y="4007894"/>
            <a:ext cx="6785361" cy="646331"/>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7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1E8E9838-3E22-D5F3-B456-62B4392823D8}"/>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3A1A299-95AA-A844-0EBC-B05FB144DEA9}"/>
              </a:ext>
            </a:extLst>
          </p:cNvPr>
          <p:cNvSpPr txBox="1"/>
          <p:nvPr/>
        </p:nvSpPr>
        <p:spPr>
          <a:xfrm>
            <a:off x="1360991" y="1039250"/>
            <a:ext cx="6420177" cy="1754326"/>
          </a:xfrm>
          <a:prstGeom prst="rect">
            <a:avLst/>
          </a:prstGeom>
          <a:noFill/>
        </p:spPr>
        <p:txBody>
          <a:bodyPr wrap="square" rtlCol="0">
            <a:spAutoFit/>
          </a:bodyPr>
          <a:lstStyle/>
          <a:p>
            <a:pPr algn="ctr"/>
            <a:r>
              <a:rPr lang="en-US" sz="3600" dirty="0">
                <a:solidFill>
                  <a:schemeClr val="tx2">
                    <a:lumMod val="75000"/>
                  </a:schemeClr>
                </a:solidFill>
                <a:latin typeface="Sabon Next LT" panose="02000500000000000000" pitchFamily="2" charset="0"/>
                <a:cs typeface="Sabon Next LT" panose="02000500000000000000" pitchFamily="2" charset="0"/>
              </a:rPr>
              <a:t>2023 CoC Program Competition (NOFO) Funding and Scoring Methods</a:t>
            </a:r>
          </a:p>
        </p:txBody>
      </p:sp>
      <p:grpSp>
        <p:nvGrpSpPr>
          <p:cNvPr id="18" name="Group 17">
            <a:extLst>
              <a:ext uri="{FF2B5EF4-FFF2-40B4-BE49-F238E27FC236}">
                <a16:creationId xmlns:a16="http://schemas.microsoft.com/office/drawing/2014/main" id="{83061C48-B0F4-6DA9-91ED-9C9B76DE4225}"/>
              </a:ext>
            </a:extLst>
          </p:cNvPr>
          <p:cNvGrpSpPr/>
          <p:nvPr/>
        </p:nvGrpSpPr>
        <p:grpSpPr>
          <a:xfrm>
            <a:off x="2468879" y="3084475"/>
            <a:ext cx="4206240" cy="1204555"/>
            <a:chOff x="225146" y="3077100"/>
            <a:chExt cx="4758432" cy="1366866"/>
          </a:xfrm>
          <a:solidFill>
            <a:schemeClr val="tx2">
              <a:lumMod val="40000"/>
              <a:lumOff val="60000"/>
            </a:schemeClr>
          </a:solidFill>
        </p:grpSpPr>
        <p:sp>
          <p:nvSpPr>
            <p:cNvPr id="11" name="Rectangle: Rounded Corners 10">
              <a:extLst>
                <a:ext uri="{FF2B5EF4-FFF2-40B4-BE49-F238E27FC236}">
                  <a16:creationId xmlns:a16="http://schemas.microsoft.com/office/drawing/2014/main" id="{BC3A2DC1-B332-CE1E-E2F0-4C81C0DC2970}"/>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FBBDA3B-A73D-7696-0AF5-88DAE8D2E1DA}"/>
                </a:ext>
              </a:extLst>
            </p:cNvPr>
            <p:cNvSpPr txBox="1"/>
            <p:nvPr/>
          </p:nvSpPr>
          <p:spPr>
            <a:xfrm>
              <a:off x="225146" y="3361295"/>
              <a:ext cx="4758432" cy="1082671"/>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Candace Timmerman</a:t>
              </a:r>
            </a:p>
            <a:p>
              <a:pPr algn="ctr"/>
              <a:r>
                <a:rPr lang="en-US" sz="1400" i="1" dirty="0">
                  <a:latin typeface="Avenir Next LT Pro" panose="020B0504020202020204" pitchFamily="34" charset="0"/>
                  <a:cs typeface="Sabon Next LT" panose="02000500000000000000" pitchFamily="2" charset="0"/>
                </a:rPr>
                <a:t>CEO, United Housing Connections</a:t>
              </a:r>
            </a:p>
            <a:p>
              <a:pPr algn="ctr"/>
              <a:r>
                <a:rPr lang="en-US" sz="1400" i="1" dirty="0">
                  <a:latin typeface="Avenir Next LT Pro" panose="020B0504020202020204" pitchFamily="34" charset="0"/>
                  <a:cs typeface="Sabon Next LT" panose="02000500000000000000" pitchFamily="2" charset="0"/>
                </a:rPr>
                <a:t>CoC Chair</a:t>
              </a:r>
            </a:p>
            <a:p>
              <a:pPr algn="ctr"/>
              <a:endParaRPr lang="en-US" sz="1200" i="1" dirty="0">
                <a:latin typeface="Avenir Next LT Pro" panose="020B0504020202020204" pitchFamily="34" charset="0"/>
                <a:cs typeface="Sabon Next LT" panose="02000500000000000000" pitchFamily="2" charset="0"/>
              </a:endParaRPr>
            </a:p>
          </p:txBody>
        </p:sp>
      </p:grpSp>
      <p:grpSp>
        <p:nvGrpSpPr>
          <p:cNvPr id="32" name="Group 31">
            <a:extLst>
              <a:ext uri="{FF2B5EF4-FFF2-40B4-BE49-F238E27FC236}">
                <a16:creationId xmlns:a16="http://schemas.microsoft.com/office/drawing/2014/main" id="{9356ED88-84C7-7783-2FA7-4B2858189698}"/>
              </a:ext>
            </a:extLst>
          </p:cNvPr>
          <p:cNvGrpSpPr/>
          <p:nvPr/>
        </p:nvGrpSpPr>
        <p:grpSpPr>
          <a:xfrm>
            <a:off x="-196977" y="4866501"/>
            <a:ext cx="2223011" cy="2244658"/>
            <a:chOff x="-196977" y="4866501"/>
            <a:chExt cx="2223011" cy="2244658"/>
          </a:xfrm>
        </p:grpSpPr>
        <p:sp>
          <p:nvSpPr>
            <p:cNvPr id="29" name="Rectangle 28">
              <a:extLst>
                <a:ext uri="{FF2B5EF4-FFF2-40B4-BE49-F238E27FC236}">
                  <a16:creationId xmlns:a16="http://schemas.microsoft.com/office/drawing/2014/main" id="{42715188-9BC7-FCA1-912D-D327E182D6F7}"/>
                </a:ext>
              </a:extLst>
            </p:cNvPr>
            <p:cNvSpPr/>
            <p:nvPr/>
          </p:nvSpPr>
          <p:spPr>
            <a:xfrm rot="2626950">
              <a:off x="-196977" y="5648119"/>
              <a:ext cx="1463040" cy="146304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5E4B9C0-113A-103C-6DFF-D6AF5BB47E2D}"/>
                </a:ext>
              </a:extLst>
            </p:cNvPr>
            <p:cNvSpPr/>
            <p:nvPr/>
          </p:nvSpPr>
          <p:spPr>
            <a:xfrm rot="2626950">
              <a:off x="1111634" y="5768951"/>
              <a:ext cx="914400" cy="91440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1FCB36-A385-F77F-849A-1E9198BB6137}"/>
                </a:ext>
              </a:extLst>
            </p:cNvPr>
            <p:cNvSpPr/>
            <p:nvPr/>
          </p:nvSpPr>
          <p:spPr>
            <a:xfrm rot="2626950">
              <a:off x="84853" y="4866501"/>
              <a:ext cx="822960" cy="82296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212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7158267A-AB65-8440-379E-D7658E594DE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D33963D-25E6-19EC-1585-61DE9393F455}"/>
              </a:ext>
            </a:extLst>
          </p:cNvPr>
          <p:cNvSpPr txBox="1"/>
          <p:nvPr/>
        </p:nvSpPr>
        <p:spPr>
          <a:xfrm>
            <a:off x="1731048" y="2167827"/>
            <a:ext cx="5681901" cy="646331"/>
          </a:xfrm>
          <a:prstGeom prst="rect">
            <a:avLst/>
          </a:prstGeom>
          <a:noFill/>
        </p:spPr>
        <p:txBody>
          <a:bodyPr wrap="square" rtlCol="0">
            <a:spAutoFit/>
          </a:bodyPr>
          <a:lstStyle/>
          <a:p>
            <a:pPr algn="ctr"/>
            <a:r>
              <a:rPr lang="en-US" sz="3600" dirty="0">
                <a:solidFill>
                  <a:schemeClr val="tx2">
                    <a:lumMod val="75000"/>
                  </a:schemeClr>
                </a:solidFill>
                <a:latin typeface="Sabon Next LT" panose="02000500000000000000" pitchFamily="2" charset="0"/>
                <a:cs typeface="Sabon Next LT" panose="02000500000000000000" pitchFamily="2" charset="0"/>
              </a:rPr>
              <a:t>Emergency Solutions Grant</a:t>
            </a:r>
          </a:p>
        </p:txBody>
      </p:sp>
      <p:grpSp>
        <p:nvGrpSpPr>
          <p:cNvPr id="18" name="Group 17">
            <a:extLst>
              <a:ext uri="{FF2B5EF4-FFF2-40B4-BE49-F238E27FC236}">
                <a16:creationId xmlns:a16="http://schemas.microsoft.com/office/drawing/2014/main" id="{E0E44DFC-AB9E-ACEC-7FC5-3DDEDDC1F23D}"/>
              </a:ext>
            </a:extLst>
          </p:cNvPr>
          <p:cNvGrpSpPr/>
          <p:nvPr/>
        </p:nvGrpSpPr>
        <p:grpSpPr>
          <a:xfrm>
            <a:off x="365759" y="3134959"/>
            <a:ext cx="4206240" cy="1188720"/>
            <a:chOff x="225146" y="3077100"/>
            <a:chExt cx="4758432" cy="1348898"/>
          </a:xfrm>
          <a:solidFill>
            <a:schemeClr val="tx2">
              <a:lumMod val="40000"/>
              <a:lumOff val="60000"/>
            </a:schemeClr>
          </a:solidFill>
        </p:grpSpPr>
        <p:sp>
          <p:nvSpPr>
            <p:cNvPr id="11" name="Rectangle: Rounded Corners 10">
              <a:extLst>
                <a:ext uri="{FF2B5EF4-FFF2-40B4-BE49-F238E27FC236}">
                  <a16:creationId xmlns:a16="http://schemas.microsoft.com/office/drawing/2014/main" id="{CA167256-C609-D72C-776C-4C6A05DC290F}"/>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2213393-6B26-74AF-D53A-17738C45C915}"/>
                </a:ext>
              </a:extLst>
            </p:cNvPr>
            <p:cNvSpPr txBox="1"/>
            <p:nvPr/>
          </p:nvSpPr>
          <p:spPr>
            <a:xfrm>
              <a:off x="225146" y="3419481"/>
              <a:ext cx="4758432" cy="628648"/>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Beth Rutherford, City of Spartanburg</a:t>
              </a:r>
            </a:p>
            <a:p>
              <a:pPr algn="ctr"/>
              <a:r>
                <a:rPr lang="en-US" sz="1400" i="1" dirty="0">
                  <a:latin typeface="Avenir Next LT Pro" panose="020B0504020202020204" pitchFamily="34" charset="0"/>
                  <a:cs typeface="Sabon Next LT" panose="02000500000000000000" pitchFamily="2" charset="0"/>
                </a:rPr>
                <a:t>CoC President</a:t>
              </a:r>
            </a:p>
          </p:txBody>
        </p:sp>
      </p:grpSp>
      <p:grpSp>
        <p:nvGrpSpPr>
          <p:cNvPr id="19" name="Group 18">
            <a:extLst>
              <a:ext uri="{FF2B5EF4-FFF2-40B4-BE49-F238E27FC236}">
                <a16:creationId xmlns:a16="http://schemas.microsoft.com/office/drawing/2014/main" id="{4C2FFB06-EB2F-6745-728E-E21F9623C833}"/>
              </a:ext>
            </a:extLst>
          </p:cNvPr>
          <p:cNvGrpSpPr/>
          <p:nvPr/>
        </p:nvGrpSpPr>
        <p:grpSpPr>
          <a:xfrm>
            <a:off x="4702573" y="3134959"/>
            <a:ext cx="4206240" cy="1188720"/>
            <a:chOff x="3964124" y="4614417"/>
            <a:chExt cx="4758432" cy="1335101"/>
          </a:xfrm>
          <a:solidFill>
            <a:schemeClr val="tx2">
              <a:lumMod val="40000"/>
              <a:lumOff val="60000"/>
            </a:schemeClr>
          </a:solidFill>
        </p:grpSpPr>
        <p:sp>
          <p:nvSpPr>
            <p:cNvPr id="17" name="Rectangle: Rounded Corners 16">
              <a:extLst>
                <a:ext uri="{FF2B5EF4-FFF2-40B4-BE49-F238E27FC236}">
                  <a16:creationId xmlns:a16="http://schemas.microsoft.com/office/drawing/2014/main" id="{D43777CA-D341-7D8A-B9FC-3DE3D9021227}"/>
                </a:ext>
              </a:extLst>
            </p:cNvPr>
            <p:cNvSpPr/>
            <p:nvPr/>
          </p:nvSpPr>
          <p:spPr>
            <a:xfrm>
              <a:off x="4111840" y="4614417"/>
              <a:ext cx="4463001" cy="1335101"/>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514ED0-8170-CF68-CED1-EE4C8CEC67D1}"/>
                </a:ext>
              </a:extLst>
            </p:cNvPr>
            <p:cNvSpPr txBox="1"/>
            <p:nvPr/>
          </p:nvSpPr>
          <p:spPr>
            <a:xfrm>
              <a:off x="3964124" y="4848989"/>
              <a:ext cx="4758432" cy="873121"/>
            </a:xfrm>
            <a:prstGeom prst="rect">
              <a:avLst/>
            </a:prstGeom>
            <a:noFill/>
          </p:spPr>
          <p:txBody>
            <a:bodyPr wrap="square" rtlCol="0">
              <a:spAutoFit/>
            </a:bodyPr>
            <a:lstStyle/>
            <a:p>
              <a:pPr algn="ctr"/>
              <a:r>
                <a:rPr lang="en-US" sz="1600" dirty="0">
                  <a:latin typeface="Avenir Next LT Pro" panose="020B0504020202020204" pitchFamily="34" charset="0"/>
                  <a:cs typeface="Sabon Next LT" panose="02000500000000000000" pitchFamily="2" charset="0"/>
                </a:rPr>
                <a:t>Bruce Forbes, SHARE</a:t>
              </a:r>
            </a:p>
            <a:p>
              <a:pPr algn="ctr"/>
              <a:r>
                <a:rPr lang="en-US" sz="1400" i="1" dirty="0">
                  <a:latin typeface="Avenir Next LT Pro" panose="020B0504020202020204" pitchFamily="34" charset="0"/>
                  <a:cs typeface="Sabon Next LT" panose="02000500000000000000" pitchFamily="2" charset="0"/>
                </a:rPr>
                <a:t>CoC Vice-President</a:t>
              </a:r>
            </a:p>
            <a:p>
              <a:pPr algn="ctr"/>
              <a:r>
                <a:rPr lang="en-US" sz="1400" i="1" dirty="0">
                  <a:latin typeface="Avenir Next LT Pro" panose="020B0504020202020204" pitchFamily="34" charset="0"/>
                  <a:cs typeface="Sabon Next LT" panose="02000500000000000000" pitchFamily="2" charset="0"/>
                </a:rPr>
                <a:t>Greenville/Laurens Chapter President</a:t>
              </a:r>
            </a:p>
          </p:txBody>
        </p:sp>
      </p:grpSp>
      <p:grpSp>
        <p:nvGrpSpPr>
          <p:cNvPr id="32" name="Group 31">
            <a:extLst>
              <a:ext uri="{FF2B5EF4-FFF2-40B4-BE49-F238E27FC236}">
                <a16:creationId xmlns:a16="http://schemas.microsoft.com/office/drawing/2014/main" id="{7F390373-C3B7-4BD7-C070-738AC094EB5B}"/>
              </a:ext>
            </a:extLst>
          </p:cNvPr>
          <p:cNvGrpSpPr/>
          <p:nvPr/>
        </p:nvGrpSpPr>
        <p:grpSpPr>
          <a:xfrm>
            <a:off x="-196977" y="4866501"/>
            <a:ext cx="2223011" cy="2244658"/>
            <a:chOff x="-196977" y="4866501"/>
            <a:chExt cx="2223011" cy="2244658"/>
          </a:xfrm>
        </p:grpSpPr>
        <p:sp>
          <p:nvSpPr>
            <p:cNvPr id="29" name="Rectangle 28">
              <a:extLst>
                <a:ext uri="{FF2B5EF4-FFF2-40B4-BE49-F238E27FC236}">
                  <a16:creationId xmlns:a16="http://schemas.microsoft.com/office/drawing/2014/main" id="{B5F470E1-0433-03F1-5EFE-5775C7CDF035}"/>
                </a:ext>
              </a:extLst>
            </p:cNvPr>
            <p:cNvSpPr/>
            <p:nvPr/>
          </p:nvSpPr>
          <p:spPr>
            <a:xfrm rot="2626950">
              <a:off x="-196977" y="5648119"/>
              <a:ext cx="1463040" cy="146304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498AE1-3269-BEBE-C72B-32544EFCBCC3}"/>
                </a:ext>
              </a:extLst>
            </p:cNvPr>
            <p:cNvSpPr/>
            <p:nvPr/>
          </p:nvSpPr>
          <p:spPr>
            <a:xfrm rot="2626950">
              <a:off x="1111634" y="5768951"/>
              <a:ext cx="914400" cy="91440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54DBD95-81A3-8608-399B-B01F24F4FE61}"/>
                </a:ext>
              </a:extLst>
            </p:cNvPr>
            <p:cNvSpPr/>
            <p:nvPr/>
          </p:nvSpPr>
          <p:spPr>
            <a:xfrm rot="2626950">
              <a:off x="84853" y="4866501"/>
              <a:ext cx="822960" cy="82296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6154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DD2EF541-24BD-C10F-C510-9C3A041445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5986784-4851-5316-3CB7-E1340CB5570D}"/>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5BA01C-9415-3713-B79A-63AAA71A61A2}"/>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F2481F8-9A15-D039-A10F-34508C77D648}"/>
              </a:ext>
            </a:extLst>
          </p:cNvPr>
          <p:cNvSpPr/>
          <p:nvPr/>
        </p:nvSpPr>
        <p:spPr>
          <a:xfrm>
            <a:off x="1288105" y="1762093"/>
            <a:ext cx="6567789" cy="333381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FDDBE6-ABE1-63F9-764F-7B0F4CB11256}"/>
              </a:ext>
            </a:extLst>
          </p:cNvPr>
          <p:cNvSpPr txBox="1"/>
          <p:nvPr/>
        </p:nvSpPr>
        <p:spPr>
          <a:xfrm>
            <a:off x="1392700" y="2644169"/>
            <a:ext cx="6358598" cy="1569660"/>
          </a:xfrm>
          <a:prstGeom prst="rect">
            <a:avLst/>
          </a:prstGeom>
          <a:noFill/>
        </p:spPr>
        <p:txBody>
          <a:bodyPr wrap="square" rtlCol="0">
            <a:spAutoFit/>
          </a:bodyPr>
          <a:lstStyle/>
          <a:p>
            <a:pPr algn="ctr"/>
            <a:r>
              <a:rPr lang="en-US" sz="4800" dirty="0">
                <a:solidFill>
                  <a:schemeClr val="tx2">
                    <a:lumMod val="75000"/>
                  </a:schemeClr>
                </a:solidFill>
                <a:latin typeface="Sabon Next LT" panose="02000500000000000000" pitchFamily="2" charset="0"/>
                <a:cs typeface="Sabon Next LT" panose="02000500000000000000" pitchFamily="2" charset="0"/>
              </a:rPr>
              <a:t>2023 Score Not Released Yet</a:t>
            </a:r>
          </a:p>
        </p:txBody>
      </p:sp>
    </p:spTree>
    <p:extLst>
      <p:ext uri="{BB962C8B-B14F-4D97-AF65-F5344CB8AC3E}">
        <p14:creationId xmlns:p14="http://schemas.microsoft.com/office/powerpoint/2010/main" val="754411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C03D9D43-79F2-EE21-2A2E-E9617F9BF05C}"/>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708FA57-B6AE-6994-3E75-7BE9DF581C99}"/>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A4834674-A65B-9D68-910B-6CEB96F01C13}"/>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6EE4A7-8A3E-D141-C26F-2AB095717468}"/>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149DED79-2EB5-4BAE-DF0D-772668FE88C3}"/>
              </a:ext>
            </a:extLst>
          </p:cNvPr>
          <p:cNvPicPr>
            <a:picLocks noChangeAspect="1"/>
          </p:cNvPicPr>
          <p:nvPr/>
        </p:nvPicPr>
        <p:blipFill>
          <a:blip r:embed="rId2"/>
          <a:stretch>
            <a:fillRect/>
          </a:stretch>
        </p:blipFill>
        <p:spPr>
          <a:xfrm>
            <a:off x="97195" y="349982"/>
            <a:ext cx="8949610" cy="412635"/>
          </a:xfrm>
          <a:prstGeom prst="rect">
            <a:avLst/>
          </a:prstGeom>
        </p:spPr>
      </p:pic>
      <p:pic>
        <p:nvPicPr>
          <p:cNvPr id="14" name="Picture 13">
            <a:extLst>
              <a:ext uri="{FF2B5EF4-FFF2-40B4-BE49-F238E27FC236}">
                <a16:creationId xmlns:a16="http://schemas.microsoft.com/office/drawing/2014/main" id="{2D253FA7-8DA1-0EA4-B165-071DF8C78DB8}"/>
              </a:ext>
            </a:extLst>
          </p:cNvPr>
          <p:cNvPicPr>
            <a:picLocks noChangeAspect="1"/>
          </p:cNvPicPr>
          <p:nvPr/>
        </p:nvPicPr>
        <p:blipFill>
          <a:blip r:embed="rId3"/>
          <a:stretch>
            <a:fillRect/>
          </a:stretch>
        </p:blipFill>
        <p:spPr>
          <a:xfrm>
            <a:off x="97195" y="762617"/>
            <a:ext cx="8949610" cy="916527"/>
          </a:xfrm>
          <a:prstGeom prst="rect">
            <a:avLst/>
          </a:prstGeom>
        </p:spPr>
      </p:pic>
      <p:sp>
        <p:nvSpPr>
          <p:cNvPr id="15" name="TextBox 14">
            <a:extLst>
              <a:ext uri="{FF2B5EF4-FFF2-40B4-BE49-F238E27FC236}">
                <a16:creationId xmlns:a16="http://schemas.microsoft.com/office/drawing/2014/main" id="{CA7FE203-298E-68FF-9F7B-4936265BBD97}"/>
              </a:ext>
            </a:extLst>
          </p:cNvPr>
          <p:cNvSpPr txBox="1"/>
          <p:nvPr/>
        </p:nvSpPr>
        <p:spPr>
          <a:xfrm>
            <a:off x="210313" y="1877568"/>
            <a:ext cx="8537447" cy="4832092"/>
          </a:xfrm>
          <a:prstGeom prst="rect">
            <a:avLst/>
          </a:prstGeom>
          <a:noFill/>
        </p:spPr>
        <p:txBody>
          <a:bodyPr wrap="square" rtlCol="0">
            <a:spAutoFit/>
          </a:bodyPr>
          <a:lstStyle/>
          <a:p>
            <a:r>
              <a:rPr lang="en-US" sz="1600" b="1" dirty="0">
                <a:latin typeface="Avenir Next LT Pro" panose="020B0504020202020204" pitchFamily="34" charset="0"/>
              </a:rPr>
              <a:t>PPRN- Preliminary Pro Rata Need</a:t>
            </a:r>
          </a:p>
          <a:p>
            <a:r>
              <a:rPr lang="en-US" sz="1600" dirty="0">
                <a:latin typeface="Avenir Next LT Pro" panose="020B0504020202020204" pitchFamily="34" charset="0"/>
              </a:rPr>
              <a:t>Calculated using a formula that includes factors related to population size and poverty</a:t>
            </a:r>
          </a:p>
          <a:p>
            <a:endParaRPr lang="en-US" sz="1600" dirty="0">
              <a:latin typeface="Avenir Next LT Pro" panose="020B0504020202020204" pitchFamily="34" charset="0"/>
            </a:endParaRPr>
          </a:p>
          <a:p>
            <a:r>
              <a:rPr lang="en-US" sz="1600" b="1" dirty="0">
                <a:latin typeface="Avenir Next LT Pro" panose="020B0504020202020204" pitchFamily="34" charset="0"/>
              </a:rPr>
              <a:t>ARD- Annual Renewal Demand</a:t>
            </a:r>
          </a:p>
          <a:p>
            <a:r>
              <a:rPr lang="en-US" sz="1600" dirty="0">
                <a:latin typeface="Avenir Next LT Pro" panose="020B0504020202020204" pitchFamily="34" charset="0"/>
              </a:rPr>
              <a:t>The dollar amount based on the budgets for each existing project that can be renewed in particular year  (BASED ON GRANT INVENTORY WORK SHEET- GIW)</a:t>
            </a:r>
          </a:p>
          <a:p>
            <a:endParaRPr lang="en-US" sz="1600" dirty="0">
              <a:latin typeface="Avenir Next LT Pro" panose="020B0504020202020204" pitchFamily="34" charset="0"/>
            </a:endParaRPr>
          </a:p>
          <a:p>
            <a:r>
              <a:rPr lang="en-US" sz="1600" dirty="0">
                <a:latin typeface="Avenir Next LT Pro" panose="020B0504020202020204" pitchFamily="34" charset="0"/>
              </a:rPr>
              <a:t>In each CoC, HUD and the COC agree on which grants they think are eligible for renewal  as well as the amounts for those grants</a:t>
            </a:r>
          </a:p>
          <a:p>
            <a:endParaRPr lang="en-US" sz="1600" dirty="0">
              <a:latin typeface="Avenir Next LT Pro" panose="020B0504020202020204" pitchFamily="34" charset="0"/>
            </a:endParaRPr>
          </a:p>
          <a:p>
            <a:r>
              <a:rPr lang="en-US" sz="1600" b="1" dirty="0">
                <a:latin typeface="Avenir Next LT Pro" panose="020B0504020202020204" pitchFamily="34" charset="0"/>
              </a:rPr>
              <a:t>FPRN- Final Pro Rata Need</a:t>
            </a:r>
          </a:p>
          <a:p>
            <a:r>
              <a:rPr lang="en-US" sz="1600" dirty="0">
                <a:latin typeface="Avenir Next LT Pro" panose="020B0504020202020204" pitchFamily="34" charset="0"/>
              </a:rPr>
              <a:t>Is either the same as PPRN or the estimated Annual Renewal Demand (ARD), whichever is higher, FPRN is a key for determining how much funding a CoC will be eligible to apply for.</a:t>
            </a:r>
          </a:p>
          <a:p>
            <a:endParaRPr lang="en-US" sz="1600" dirty="0">
              <a:latin typeface="Avenir Next LT Pro" panose="020B0504020202020204" pitchFamily="34" charset="0"/>
            </a:endParaRPr>
          </a:p>
          <a:p>
            <a:r>
              <a:rPr lang="en-US" sz="1600" dirty="0">
                <a:latin typeface="Avenir Next LT Pro" panose="020B0504020202020204" pitchFamily="34" charset="0"/>
              </a:rPr>
              <a:t>The amount for each geographic area is based on population, poverty, housing overcrowding, and age of housing in each area.</a:t>
            </a:r>
          </a:p>
          <a:p>
            <a:endParaRPr lang="en-US" dirty="0"/>
          </a:p>
          <a:p>
            <a:endParaRPr lang="en-US" dirty="0"/>
          </a:p>
        </p:txBody>
      </p:sp>
    </p:spTree>
    <p:extLst>
      <p:ext uri="{BB962C8B-B14F-4D97-AF65-F5344CB8AC3E}">
        <p14:creationId xmlns:p14="http://schemas.microsoft.com/office/powerpoint/2010/main" val="209217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A540AEB8-80A4-2D41-6BCE-32BDBB00E4F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D8A6E95B-387B-4556-313D-CD9C37729445}"/>
              </a:ext>
            </a:extLst>
          </p:cNvPr>
          <p:cNvSpPr txBox="1"/>
          <p:nvPr/>
        </p:nvSpPr>
        <p:spPr>
          <a:xfrm>
            <a:off x="589133" y="498564"/>
            <a:ext cx="6025311"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Planning Grant and Bonus Funds</a:t>
            </a:r>
          </a:p>
        </p:txBody>
      </p:sp>
      <p:grpSp>
        <p:nvGrpSpPr>
          <p:cNvPr id="8" name="Group 7">
            <a:extLst>
              <a:ext uri="{FF2B5EF4-FFF2-40B4-BE49-F238E27FC236}">
                <a16:creationId xmlns:a16="http://schemas.microsoft.com/office/drawing/2014/main" id="{C013A668-5B5C-F8B6-8EBF-E268066D8F28}"/>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67A1A177-6F1A-18C7-8DC4-158D1D9714F8}"/>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C7CD0D-B3B8-CAE8-4DA0-B82A7337F432}"/>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3A0DDC6-6D77-3A47-3655-29AC0BEE5D12}"/>
              </a:ext>
            </a:extLst>
          </p:cNvPr>
          <p:cNvSpPr txBox="1"/>
          <p:nvPr/>
        </p:nvSpPr>
        <p:spPr>
          <a:xfrm>
            <a:off x="637901" y="1236272"/>
            <a:ext cx="7744099" cy="4278094"/>
          </a:xfrm>
          <a:prstGeom prst="rect">
            <a:avLst/>
          </a:prstGeom>
          <a:noFill/>
        </p:spPr>
        <p:txBody>
          <a:bodyPr wrap="square" rtlCol="0">
            <a:spAutoFit/>
          </a:bodyPr>
          <a:lstStyle/>
          <a:p>
            <a:r>
              <a:rPr lang="en-US" sz="1600" dirty="0">
                <a:solidFill>
                  <a:srgbClr val="7030A0"/>
                </a:solidFill>
                <a:latin typeface="Avenir Next LT Pro" panose="020B0504020202020204" pitchFamily="34" charset="0"/>
              </a:rPr>
              <a:t>Planning Grant- </a:t>
            </a:r>
            <a:r>
              <a:rPr lang="en-US" sz="1600" dirty="0">
                <a:latin typeface="Avenir Next LT Pro" panose="020B0504020202020204" pitchFamily="34" charset="0"/>
              </a:rPr>
              <a:t>CoC’s Collaborative Applicant to pay for staff and other costs related to operating the CoC</a:t>
            </a:r>
          </a:p>
          <a:p>
            <a:endParaRPr lang="en-US" dirty="0">
              <a:latin typeface="Avenir Next LT Pro" panose="020B0504020202020204" pitchFamily="34" charset="0"/>
            </a:endParaRPr>
          </a:p>
          <a:p>
            <a:endParaRPr lang="en-US" dirty="0">
              <a:latin typeface="Avenir Next LT Pro" panose="020B0504020202020204" pitchFamily="34" charset="0"/>
            </a:endParaRPr>
          </a:p>
          <a:p>
            <a:r>
              <a:rPr lang="en-US" b="1" dirty="0">
                <a:latin typeface="Avenir Next LT Pro" panose="020B0504020202020204" pitchFamily="34" charset="0"/>
              </a:rPr>
              <a:t>                                           CoC Bonus and DV Bonus</a:t>
            </a:r>
          </a:p>
          <a:p>
            <a:endParaRPr lang="en-US" sz="1000" b="1" dirty="0">
              <a:latin typeface="Avenir Next LT Pro" panose="020B0504020202020204" pitchFamily="34" charset="0"/>
            </a:endParaRPr>
          </a:p>
          <a:p>
            <a:pPr marL="285750" indent="-285750">
              <a:buFont typeface="Arial" panose="020B0604020202020204" pitchFamily="34" charset="0"/>
              <a:buChar char="•"/>
            </a:pPr>
            <a:r>
              <a:rPr lang="en-US" sz="1600" dirty="0">
                <a:latin typeface="Avenir Next LT Pro" panose="020B0504020202020204" pitchFamily="34" charset="0"/>
              </a:rPr>
              <a:t>CoC Interim Rule allows HUD to provide a bonus to geographic areas for activities that have been proven to be effective in reducing homelessness generally or for specific subpopulations listed in the NOFO or achieving homeless prevention and independent living</a:t>
            </a:r>
          </a:p>
          <a:p>
            <a:pPr marL="285750" indent="-285750">
              <a:buFont typeface="Arial" panose="020B0604020202020204" pitchFamily="34" charset="0"/>
              <a:buChar char="•"/>
            </a:pPr>
            <a:endParaRPr lang="en-US" sz="1600" dirty="0">
              <a:latin typeface="Avenir Next LT Pro" panose="020B0504020202020204" pitchFamily="34" charset="0"/>
            </a:endParaRPr>
          </a:p>
          <a:p>
            <a:pPr marL="285750" indent="-285750">
              <a:buFont typeface="Arial" panose="020B0604020202020204" pitchFamily="34" charset="0"/>
              <a:buChar char="•"/>
            </a:pPr>
            <a:r>
              <a:rPr lang="en-US" sz="1600" dirty="0">
                <a:latin typeface="Avenir Next LT Pro" panose="020B0504020202020204" pitchFamily="34" charset="0"/>
              </a:rPr>
              <a:t>Goals established in the NOFO and to meet policy priorities set in the NOFO</a:t>
            </a:r>
          </a:p>
          <a:p>
            <a:pPr marL="285750" indent="-285750">
              <a:buFont typeface="Arial" panose="020B0604020202020204" pitchFamily="34" charset="0"/>
              <a:buChar char="•"/>
            </a:pPr>
            <a:endParaRPr lang="en-US" sz="1600" dirty="0">
              <a:latin typeface="Avenir Next LT Pro" panose="020B0504020202020204" pitchFamily="34" charset="0"/>
            </a:endParaRPr>
          </a:p>
          <a:p>
            <a:pPr marL="285750" indent="-285750">
              <a:buFont typeface="Arial" panose="020B0604020202020204" pitchFamily="34" charset="0"/>
              <a:buChar char="•"/>
            </a:pPr>
            <a:r>
              <a:rPr lang="en-US" sz="1600" dirty="0">
                <a:latin typeface="Avenir Next LT Pro" panose="020B0504020202020204" pitchFamily="34" charset="0"/>
              </a:rPr>
              <a:t>All projects must pass eligibility and quality thresholds, but whether a project is awarded bonus funds is also contingent on the CoC’s application score and how the CoC ranked the project in the list of applications that it selects for submission to HUD</a:t>
            </a:r>
          </a:p>
        </p:txBody>
      </p:sp>
    </p:spTree>
    <p:extLst>
      <p:ext uri="{BB962C8B-B14F-4D97-AF65-F5344CB8AC3E}">
        <p14:creationId xmlns:p14="http://schemas.microsoft.com/office/powerpoint/2010/main" val="123664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E6995E0A-1F8C-97EF-0020-A97A5387B8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9DE20F-650C-8F46-F97C-726CF0FDD7B7}"/>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543330-3FBE-7B54-C839-D38BDC560B84}"/>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hought bubble with solid fill">
            <a:extLst>
              <a:ext uri="{FF2B5EF4-FFF2-40B4-BE49-F238E27FC236}">
                <a16:creationId xmlns:a16="http://schemas.microsoft.com/office/drawing/2014/main" id="{FB44A3D2-665B-A27C-20E1-830EEC12C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417" y="-39068"/>
            <a:ext cx="2029626" cy="2029626"/>
          </a:xfrm>
          <a:prstGeom prst="rect">
            <a:avLst/>
          </a:prstGeom>
        </p:spPr>
      </p:pic>
      <p:sp>
        <p:nvSpPr>
          <p:cNvPr id="12" name="TextBox 11">
            <a:extLst>
              <a:ext uri="{FF2B5EF4-FFF2-40B4-BE49-F238E27FC236}">
                <a16:creationId xmlns:a16="http://schemas.microsoft.com/office/drawing/2014/main" id="{20CA5E46-ED2C-1444-0884-BDA457C80E47}"/>
              </a:ext>
            </a:extLst>
          </p:cNvPr>
          <p:cNvSpPr txBox="1"/>
          <p:nvPr/>
        </p:nvSpPr>
        <p:spPr>
          <a:xfrm>
            <a:off x="1619165" y="1049091"/>
            <a:ext cx="6025311" cy="523220"/>
          </a:xfrm>
          <a:prstGeom prst="rect">
            <a:avLst/>
          </a:prstGeom>
          <a:noFill/>
        </p:spPr>
        <p:txBody>
          <a:bodyPr wrap="square" rtlCol="0">
            <a:spAutoFit/>
          </a:bodyPr>
          <a:lstStyle/>
          <a:p>
            <a:pPr algn="ctr"/>
            <a:r>
              <a:rPr lang="en-US" sz="2800" dirty="0">
                <a:solidFill>
                  <a:schemeClr val="tx2">
                    <a:lumMod val="75000"/>
                  </a:schemeClr>
                </a:solidFill>
                <a:latin typeface="Sabon Next LT" panose="02000500000000000000" pitchFamily="2" charset="0"/>
                <a:cs typeface="Sabon Next LT" panose="02000500000000000000" pitchFamily="2" charset="0"/>
              </a:rPr>
              <a:t>Why did renewal grants increase?</a:t>
            </a:r>
          </a:p>
        </p:txBody>
      </p:sp>
      <p:sp>
        <p:nvSpPr>
          <p:cNvPr id="2" name="Rectangle: Rounded Corners 1">
            <a:extLst>
              <a:ext uri="{FF2B5EF4-FFF2-40B4-BE49-F238E27FC236}">
                <a16:creationId xmlns:a16="http://schemas.microsoft.com/office/drawing/2014/main" id="{DE866AFF-2786-D4B1-4E50-296DA2FD9940}"/>
              </a:ext>
            </a:extLst>
          </p:cNvPr>
          <p:cNvSpPr/>
          <p:nvPr/>
        </p:nvSpPr>
        <p:spPr>
          <a:xfrm>
            <a:off x="1419163" y="3221205"/>
            <a:ext cx="6118789" cy="2287151"/>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5EEE8A4-16AA-2AB9-BC87-D918C71A77FC}"/>
              </a:ext>
            </a:extLst>
          </p:cNvPr>
          <p:cNvSpPr txBox="1"/>
          <p:nvPr/>
        </p:nvSpPr>
        <p:spPr>
          <a:xfrm>
            <a:off x="1180856" y="1990558"/>
            <a:ext cx="6901927"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Avenir Next LT Pro" panose="020B0504020202020204" pitchFamily="34" charset="0"/>
              </a:rPr>
              <a:t>Increased in Annual Renewal Demand (ARD)</a:t>
            </a:r>
          </a:p>
          <a:p>
            <a:endParaRPr lang="en-US" sz="1800" dirty="0">
              <a:latin typeface="Avenir Next LT Pro" panose="020B0504020202020204" pitchFamily="34" charset="0"/>
            </a:endParaRPr>
          </a:p>
          <a:p>
            <a:pPr marL="285750" indent="-285750">
              <a:buFont typeface="Arial" panose="020B0604020202020204" pitchFamily="34" charset="0"/>
              <a:buChar char="•"/>
            </a:pPr>
            <a:r>
              <a:rPr lang="en-US" sz="1800" dirty="0">
                <a:latin typeface="Avenir Next LT Pro" panose="020B0504020202020204" pitchFamily="34" charset="0"/>
              </a:rPr>
              <a:t> From increases in leasing, rental assistance, and operation</a:t>
            </a:r>
          </a:p>
          <a:p>
            <a:endParaRPr lang="en-US" sz="1800" dirty="0">
              <a:latin typeface="Avenir Next LT Pro" panose="020B0504020202020204" pitchFamily="34" charset="0"/>
            </a:endParaRPr>
          </a:p>
          <a:p>
            <a:pPr marL="285750" indent="-285750">
              <a:buFont typeface="Arial" panose="020B0604020202020204" pitchFamily="34" charset="0"/>
              <a:buChar char="•"/>
            </a:pPr>
            <a:r>
              <a:rPr lang="en-US" sz="1800" dirty="0">
                <a:latin typeface="Avenir Next LT Pro" panose="020B0504020202020204" pitchFamily="34" charset="0"/>
              </a:rPr>
              <a:t>To keep up with rising fair market rents</a:t>
            </a:r>
          </a:p>
        </p:txBody>
      </p:sp>
    </p:spTree>
    <p:extLst>
      <p:ext uri="{BB962C8B-B14F-4D97-AF65-F5344CB8AC3E}">
        <p14:creationId xmlns:p14="http://schemas.microsoft.com/office/powerpoint/2010/main" val="788417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F0881-3AB8-6F9A-033C-3F4C20D4C9D6}"/>
              </a:ext>
            </a:extLst>
          </p:cNvPr>
          <p:cNvPicPr>
            <a:picLocks noChangeAspect="1"/>
          </p:cNvPicPr>
          <p:nvPr/>
        </p:nvPicPr>
        <p:blipFill>
          <a:blip r:embed="rId2"/>
          <a:stretch>
            <a:fillRect/>
          </a:stretch>
        </p:blipFill>
        <p:spPr>
          <a:xfrm>
            <a:off x="0" y="257880"/>
            <a:ext cx="9144000" cy="5966460"/>
          </a:xfrm>
          <a:prstGeom prst="rect">
            <a:avLst/>
          </a:prstGeom>
          <a:noFill/>
        </p:spPr>
      </p:pic>
    </p:spTree>
    <p:extLst>
      <p:ext uri="{BB962C8B-B14F-4D97-AF65-F5344CB8AC3E}">
        <p14:creationId xmlns:p14="http://schemas.microsoft.com/office/powerpoint/2010/main" val="2963870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6A4F3CCB-C93A-2765-EB6F-98A1F423FAF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C9A01FE-61E6-B669-CDE3-97293DEFE8EA}"/>
              </a:ext>
            </a:extLst>
          </p:cNvPr>
          <p:cNvSpPr txBox="1"/>
          <p:nvPr/>
        </p:nvSpPr>
        <p:spPr>
          <a:xfrm>
            <a:off x="589133" y="498564"/>
            <a:ext cx="7724124" cy="1077218"/>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Coordination, Engagement, and System Performance</a:t>
            </a:r>
          </a:p>
        </p:txBody>
      </p:sp>
      <p:grpSp>
        <p:nvGrpSpPr>
          <p:cNvPr id="8" name="Group 7">
            <a:extLst>
              <a:ext uri="{FF2B5EF4-FFF2-40B4-BE49-F238E27FC236}">
                <a16:creationId xmlns:a16="http://schemas.microsoft.com/office/drawing/2014/main" id="{ED7FF60F-BBBF-1D1C-68B6-E740149C9720}"/>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1E609049-63D8-5E02-C016-9776E9A93119}"/>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951F24-06D0-10C6-16CD-A0B25E2D1A47}"/>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310856-D30B-4A8E-C918-BE4E3CBDE9DF}"/>
              </a:ext>
            </a:extLst>
          </p:cNvPr>
          <p:cNvSpPr txBox="1"/>
          <p:nvPr/>
        </p:nvSpPr>
        <p:spPr>
          <a:xfrm>
            <a:off x="683479" y="1718524"/>
            <a:ext cx="7744099" cy="3693319"/>
          </a:xfrm>
          <a:prstGeom prst="rect">
            <a:avLst/>
          </a:prstGeom>
          <a:noFill/>
        </p:spPr>
        <p:txBody>
          <a:bodyPr wrap="square" rtlCol="0">
            <a:spAutoFit/>
          </a:bodyPr>
          <a:lstStyle/>
          <a:p>
            <a:r>
              <a:rPr lang="en-US" dirty="0">
                <a:solidFill>
                  <a:srgbClr val="7030A0"/>
                </a:solidFill>
                <a:latin typeface="Avenir Next LT Pro" panose="020B0504020202020204" pitchFamily="34" charset="0"/>
              </a:rPr>
              <a:t>We continue to strive to improve:</a:t>
            </a:r>
          </a:p>
          <a:p>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Coordination with Federal, State, Local Private and other organizations</a:t>
            </a:r>
          </a:p>
          <a:p>
            <a:pPr marL="285750" indent="-285750">
              <a:buFont typeface="Arial" panose="020B0604020202020204" pitchFamily="34" charset="0"/>
              <a:buChar char="•"/>
            </a:pPr>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System Performance Measures such as:</a:t>
            </a:r>
          </a:p>
          <a:p>
            <a:pPr marL="742950" lvl="1" indent="-285750">
              <a:buFont typeface="Courier New" panose="02070309020205020404" pitchFamily="49" charset="0"/>
              <a:buChar char="o"/>
            </a:pPr>
            <a:r>
              <a:rPr lang="en-US" dirty="0">
                <a:latin typeface="Avenir Next LT Pro" panose="020B0504020202020204" pitchFamily="34" charset="0"/>
              </a:rPr>
              <a:t>Number of Homeless Persons</a:t>
            </a:r>
          </a:p>
          <a:p>
            <a:pPr marL="742950" lvl="1" indent="-285750">
              <a:buFont typeface="Courier New" panose="02070309020205020404" pitchFamily="49" charset="0"/>
              <a:buChar char="o"/>
            </a:pPr>
            <a:endParaRPr lang="en-US" sz="900" dirty="0">
              <a:latin typeface="Avenir Next LT Pro" panose="020B0504020202020204" pitchFamily="34" charset="0"/>
            </a:endParaRPr>
          </a:p>
          <a:p>
            <a:pPr marL="742950" lvl="1" indent="-285750">
              <a:buFont typeface="Courier New" panose="02070309020205020404" pitchFamily="49" charset="0"/>
              <a:buChar char="o"/>
            </a:pPr>
            <a:r>
              <a:rPr lang="en-US" dirty="0">
                <a:latin typeface="Avenir Next LT Pro" panose="020B0504020202020204" pitchFamily="34" charset="0"/>
              </a:rPr>
              <a:t>The Extent to which Persons  Who Exit to Permanent Housing Destinations Return to Homelessness within 6, 12, and 24 months</a:t>
            </a:r>
          </a:p>
          <a:p>
            <a:pPr marL="285750" indent="-285750">
              <a:buFont typeface="Arial" panose="020B0604020202020204" pitchFamily="34" charset="0"/>
              <a:buChar char="•"/>
            </a:pPr>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Employment and Income Growth for Homeless Persons in CoC Program Funded Projects</a:t>
            </a:r>
          </a:p>
        </p:txBody>
      </p:sp>
    </p:spTree>
    <p:extLst>
      <p:ext uri="{BB962C8B-B14F-4D97-AF65-F5344CB8AC3E}">
        <p14:creationId xmlns:p14="http://schemas.microsoft.com/office/powerpoint/2010/main" val="2447309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5A315B52-6085-791B-2996-AB81DEC707A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A8B0223-0025-B285-F539-54EB483E82CD}"/>
              </a:ext>
            </a:extLst>
          </p:cNvPr>
          <p:cNvSpPr txBox="1"/>
          <p:nvPr/>
        </p:nvSpPr>
        <p:spPr>
          <a:xfrm>
            <a:off x="589133" y="498564"/>
            <a:ext cx="7724124" cy="584775"/>
          </a:xfrm>
          <a:prstGeom prst="rect">
            <a:avLst/>
          </a:prstGeom>
          <a:noFill/>
        </p:spPr>
        <p:txBody>
          <a:bodyPr wrap="square" rtlCol="0">
            <a:spAutoFit/>
          </a:bodyPr>
          <a:lstStyle/>
          <a:p>
            <a:r>
              <a:rPr lang="en-US" sz="3200" dirty="0">
                <a:solidFill>
                  <a:schemeClr val="tx2">
                    <a:lumMod val="75000"/>
                  </a:schemeClr>
                </a:solidFill>
                <a:latin typeface="Sabon Next LT" panose="02000500000000000000" pitchFamily="2" charset="0"/>
                <a:cs typeface="Sabon Next LT" panose="02000500000000000000" pitchFamily="2" charset="0"/>
              </a:rPr>
              <a:t>2024 and Beyond</a:t>
            </a:r>
          </a:p>
        </p:txBody>
      </p:sp>
      <p:grpSp>
        <p:nvGrpSpPr>
          <p:cNvPr id="8" name="Group 7">
            <a:extLst>
              <a:ext uri="{FF2B5EF4-FFF2-40B4-BE49-F238E27FC236}">
                <a16:creationId xmlns:a16="http://schemas.microsoft.com/office/drawing/2014/main" id="{1CC8E7CC-4D6C-DA96-E4F9-779E09FD6F74}"/>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F8447955-6A66-52A1-ABB3-D1D8A8F5585B}"/>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0A2324-951E-A5E6-69B6-8999B3E2543F}"/>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89B3AD3-7ACE-1287-2350-4F13BB4ECB7B}"/>
              </a:ext>
            </a:extLst>
          </p:cNvPr>
          <p:cNvSpPr txBox="1"/>
          <p:nvPr/>
        </p:nvSpPr>
        <p:spPr>
          <a:xfrm>
            <a:off x="640807" y="1383244"/>
            <a:ext cx="77440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Next LT Pro" panose="020B0504020202020204" pitchFamily="34" charset="0"/>
              </a:rPr>
              <a:t>Where we can improve</a:t>
            </a:r>
          </a:p>
          <a:p>
            <a:pPr marL="285750" indent="-285750">
              <a:buFont typeface="Arial" panose="020B0604020202020204" pitchFamily="34" charset="0"/>
              <a:buChar char="•"/>
            </a:pPr>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Working to improve your project performance will affect not only your program but overall system performance in the Upstate CoC</a:t>
            </a:r>
          </a:p>
          <a:p>
            <a:pPr marL="285750" indent="-285750">
              <a:buFont typeface="Arial" panose="020B0604020202020204" pitchFamily="34" charset="0"/>
              <a:buChar char="•"/>
            </a:pPr>
            <a:endParaRPr lang="en-US" dirty="0">
              <a:latin typeface="Avenir Next LT Pro" panose="020B0504020202020204" pitchFamily="34" charset="0"/>
            </a:endParaRPr>
          </a:p>
          <a:p>
            <a:pPr marL="285750" indent="-285750">
              <a:buFont typeface="Arial" panose="020B0604020202020204" pitchFamily="34" charset="0"/>
              <a:buChar char="•"/>
            </a:pPr>
            <a:r>
              <a:rPr lang="en-US" dirty="0">
                <a:latin typeface="Avenir Next LT Pro" panose="020B0504020202020204" pitchFamily="34" charset="0"/>
              </a:rPr>
              <a:t>Continue to </a:t>
            </a:r>
            <a:r>
              <a:rPr lang="en-US" b="1" dirty="0">
                <a:latin typeface="Avenir Next LT Pro" panose="020B0504020202020204" pitchFamily="34" charset="0"/>
              </a:rPr>
              <a:t>apply for bonus funding </a:t>
            </a:r>
            <a:r>
              <a:rPr lang="en-US" dirty="0">
                <a:latin typeface="Avenir Next LT Pro" panose="020B0504020202020204" pitchFamily="34" charset="0"/>
              </a:rPr>
              <a:t>and </a:t>
            </a:r>
            <a:r>
              <a:rPr lang="en-US" b="1" dirty="0">
                <a:latin typeface="Avenir Next LT Pro" panose="020B0504020202020204" pitchFamily="34" charset="0"/>
              </a:rPr>
              <a:t>expand our ARD</a:t>
            </a:r>
          </a:p>
        </p:txBody>
      </p:sp>
    </p:spTree>
    <p:extLst>
      <p:ext uri="{BB962C8B-B14F-4D97-AF65-F5344CB8AC3E}">
        <p14:creationId xmlns:p14="http://schemas.microsoft.com/office/powerpoint/2010/main" val="350569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3EC1A73D-C063-DA27-4268-C2070A4B88F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899F32E-5E39-A2FA-E557-722102EA5447}"/>
              </a:ext>
            </a:extLst>
          </p:cNvPr>
          <p:cNvSpPr/>
          <p:nvPr/>
        </p:nvSpPr>
        <p:spPr>
          <a:xfrm>
            <a:off x="3531332" y="110427"/>
            <a:ext cx="4515833" cy="1278758"/>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1A935F3-9D63-1542-6EFD-2ED925CAC9C9}"/>
              </a:ext>
            </a:extLst>
          </p:cNvPr>
          <p:cNvGrpSpPr/>
          <p:nvPr/>
        </p:nvGrpSpPr>
        <p:grpSpPr>
          <a:xfrm>
            <a:off x="-868680" y="-805507"/>
            <a:ext cx="2971800" cy="2133507"/>
            <a:chOff x="-991288" y="-332139"/>
            <a:chExt cx="3312770" cy="2381495"/>
          </a:xfrm>
        </p:grpSpPr>
        <p:sp>
          <p:nvSpPr>
            <p:cNvPr id="5" name="Rectangle 4">
              <a:extLst>
                <a:ext uri="{FF2B5EF4-FFF2-40B4-BE49-F238E27FC236}">
                  <a16:creationId xmlns:a16="http://schemas.microsoft.com/office/drawing/2014/main" id="{AF4AFB9F-5C8A-4395-F13F-A2C5E18EDC79}"/>
                </a:ext>
              </a:extLst>
            </p:cNvPr>
            <p:cNvSpPr/>
            <p:nvPr/>
          </p:nvSpPr>
          <p:spPr>
            <a:xfrm rot="2626950">
              <a:off x="-991288" y="-332139"/>
              <a:ext cx="2377440" cy="228600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213AEA-2139-4BDF-2B1B-DF8B09D2EFB7}"/>
                </a:ext>
              </a:extLst>
            </p:cNvPr>
            <p:cNvSpPr/>
            <p:nvPr/>
          </p:nvSpPr>
          <p:spPr>
            <a:xfrm rot="2626950">
              <a:off x="1041322" y="-250621"/>
              <a:ext cx="1280160" cy="128016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53BCD4-B85C-0673-7632-EF846F8EEF71}"/>
                </a:ext>
              </a:extLst>
            </p:cNvPr>
            <p:cNvSpPr/>
            <p:nvPr/>
          </p:nvSpPr>
          <p:spPr>
            <a:xfrm rot="2626950">
              <a:off x="633377" y="1317836"/>
              <a:ext cx="731520" cy="73152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56A5927-8B6C-738B-10FB-BE79F1A2D0A0}"/>
              </a:ext>
            </a:extLst>
          </p:cNvPr>
          <p:cNvSpPr txBox="1"/>
          <p:nvPr/>
        </p:nvSpPr>
        <p:spPr>
          <a:xfrm>
            <a:off x="2887764" y="134834"/>
            <a:ext cx="5802971" cy="830997"/>
          </a:xfrm>
          <a:prstGeom prst="rect">
            <a:avLst/>
          </a:prstGeom>
          <a:noFill/>
        </p:spPr>
        <p:txBody>
          <a:bodyPr wrap="square" rtlCol="0">
            <a:spAutoFit/>
          </a:bodyPr>
          <a:lstStyle/>
          <a:p>
            <a:pPr algn="ctr"/>
            <a:r>
              <a:rPr lang="en-US" sz="4800" dirty="0">
                <a:solidFill>
                  <a:schemeClr val="tx2">
                    <a:lumMod val="75000"/>
                  </a:schemeClr>
                </a:solidFill>
                <a:latin typeface="Sabon Next LT" panose="02000500000000000000" pitchFamily="2" charset="0"/>
                <a:cs typeface="Sabon Next LT" panose="02000500000000000000" pitchFamily="2" charset="0"/>
              </a:rPr>
              <a:t>Lunch!</a:t>
            </a:r>
          </a:p>
        </p:txBody>
      </p:sp>
      <p:sp>
        <p:nvSpPr>
          <p:cNvPr id="13" name="TextBox 12">
            <a:extLst>
              <a:ext uri="{FF2B5EF4-FFF2-40B4-BE49-F238E27FC236}">
                <a16:creationId xmlns:a16="http://schemas.microsoft.com/office/drawing/2014/main" id="{5CA87A4B-8477-DAAF-EEE8-08A4AA6C0255}"/>
              </a:ext>
            </a:extLst>
          </p:cNvPr>
          <p:cNvSpPr txBox="1"/>
          <p:nvPr/>
        </p:nvSpPr>
        <p:spPr>
          <a:xfrm>
            <a:off x="3888811" y="840086"/>
            <a:ext cx="3800874" cy="400110"/>
          </a:xfrm>
          <a:prstGeom prst="rect">
            <a:avLst/>
          </a:prstGeom>
          <a:noFill/>
        </p:spPr>
        <p:txBody>
          <a:bodyPr wrap="square" rtlCol="0">
            <a:spAutoFit/>
          </a:bodyPr>
          <a:lstStyle/>
          <a:p>
            <a:pPr algn="ctr"/>
            <a:r>
              <a:rPr lang="en-US" sz="2000" dirty="0">
                <a:latin typeface="Avenir Next LT Pro" panose="020B0504020202020204" pitchFamily="34" charset="0"/>
                <a:cs typeface="Sabon Next LT" panose="02000500000000000000" pitchFamily="2" charset="0"/>
              </a:rPr>
              <a:t>Reconvene at 1pm</a:t>
            </a:r>
          </a:p>
        </p:txBody>
      </p:sp>
      <p:sp>
        <p:nvSpPr>
          <p:cNvPr id="2" name="TextBox 1">
            <a:extLst>
              <a:ext uri="{FF2B5EF4-FFF2-40B4-BE49-F238E27FC236}">
                <a16:creationId xmlns:a16="http://schemas.microsoft.com/office/drawing/2014/main" id="{19A263CD-97F4-23FE-6BCB-F446B37217D5}"/>
              </a:ext>
            </a:extLst>
          </p:cNvPr>
          <p:cNvSpPr txBox="1"/>
          <p:nvPr/>
        </p:nvSpPr>
        <p:spPr>
          <a:xfrm>
            <a:off x="326138" y="1659537"/>
            <a:ext cx="8491723" cy="1415772"/>
          </a:xfrm>
          <a:prstGeom prst="rect">
            <a:avLst/>
          </a:prstGeom>
          <a:noFill/>
        </p:spPr>
        <p:txBody>
          <a:bodyPr wrap="square" rtlCol="0">
            <a:spAutoFit/>
          </a:bodyPr>
          <a:lstStyle/>
          <a:p>
            <a:pPr algn="ctr"/>
            <a:r>
              <a:rPr lang="en-US" u="sng" dirty="0">
                <a:latin typeface="Avenir Next LT Pro" panose="020B0504020202020204" pitchFamily="34" charset="0"/>
              </a:rPr>
              <a:t>February is Black History Month! </a:t>
            </a:r>
          </a:p>
          <a:p>
            <a:pPr algn="ctr"/>
            <a:endParaRPr lang="en-US" sz="700" u="sng" dirty="0">
              <a:latin typeface="Avenir Next LT Pro" panose="020B0504020202020204" pitchFamily="34" charset="0"/>
            </a:endParaRPr>
          </a:p>
          <a:p>
            <a:r>
              <a:rPr lang="en-US" sz="1500" dirty="0">
                <a:latin typeface="Avenir Next LT Pro" panose="020B0504020202020204" pitchFamily="34" charset="0"/>
              </a:rPr>
              <a:t>Were you aware that in the 2023 PIT Count, 35% of the persons experiencing homelessness in the Upstate identified as Black, African, or African American?  This is a noticeable overrepresentation when compared to the 26.3% of South Carolina residents that identified as Black or African American in 2023 Census. </a:t>
            </a:r>
          </a:p>
        </p:txBody>
      </p:sp>
      <p:sp>
        <p:nvSpPr>
          <p:cNvPr id="14" name="Rectangle: Rounded Corners 13">
            <a:extLst>
              <a:ext uri="{FF2B5EF4-FFF2-40B4-BE49-F238E27FC236}">
                <a16:creationId xmlns:a16="http://schemas.microsoft.com/office/drawing/2014/main" id="{6504CE19-E7FC-3FB2-06E8-E07E89983BB7}"/>
              </a:ext>
            </a:extLst>
          </p:cNvPr>
          <p:cNvSpPr/>
          <p:nvPr/>
        </p:nvSpPr>
        <p:spPr>
          <a:xfrm>
            <a:off x="242341" y="3202677"/>
            <a:ext cx="2756525" cy="3385788"/>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45A9DE7-2347-B48B-CED6-4C0770A90628}"/>
              </a:ext>
            </a:extLst>
          </p:cNvPr>
          <p:cNvSpPr/>
          <p:nvPr/>
        </p:nvSpPr>
        <p:spPr>
          <a:xfrm>
            <a:off x="3197788" y="3202677"/>
            <a:ext cx="2756525" cy="3355999"/>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1F0F620-A52C-C0B1-9A35-F5D1837DCBA0}"/>
              </a:ext>
            </a:extLst>
          </p:cNvPr>
          <p:cNvSpPr/>
          <p:nvPr/>
        </p:nvSpPr>
        <p:spPr>
          <a:xfrm>
            <a:off x="6145134" y="3163500"/>
            <a:ext cx="2756525" cy="3385788"/>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22CDC7D-AA7C-6E45-8E38-1818E7CC9BB2}"/>
              </a:ext>
            </a:extLst>
          </p:cNvPr>
          <p:cNvSpPr txBox="1"/>
          <p:nvPr/>
        </p:nvSpPr>
        <p:spPr>
          <a:xfrm>
            <a:off x="449258" y="3520507"/>
            <a:ext cx="2342689" cy="2800767"/>
          </a:xfrm>
          <a:prstGeom prst="rect">
            <a:avLst/>
          </a:prstGeom>
          <a:noFill/>
        </p:spPr>
        <p:txBody>
          <a:bodyPr wrap="square" rtlCol="0">
            <a:spAutoFit/>
          </a:bodyPr>
          <a:lstStyle/>
          <a:p>
            <a:r>
              <a:rPr lang="en-US" sz="1600" dirty="0"/>
              <a:t>Lt. Col. Charity Adams from Columbia, SC was the first African American woman to be an officer in the Women’s Army Auxiliary Corps. She is the only African American woman with a military base named after her (Fort Gregg-Adams in Virginia). </a:t>
            </a:r>
          </a:p>
        </p:txBody>
      </p:sp>
      <p:sp>
        <p:nvSpPr>
          <p:cNvPr id="22" name="TextBox 21">
            <a:extLst>
              <a:ext uri="{FF2B5EF4-FFF2-40B4-BE49-F238E27FC236}">
                <a16:creationId xmlns:a16="http://schemas.microsoft.com/office/drawing/2014/main" id="{BABEE1F4-BEA9-C03B-50D0-3E19993E4824}"/>
              </a:ext>
            </a:extLst>
          </p:cNvPr>
          <p:cNvSpPr txBox="1"/>
          <p:nvPr/>
        </p:nvSpPr>
        <p:spPr>
          <a:xfrm>
            <a:off x="3446559" y="3397396"/>
            <a:ext cx="2342689" cy="3046988"/>
          </a:xfrm>
          <a:prstGeom prst="rect">
            <a:avLst/>
          </a:prstGeom>
          <a:noFill/>
        </p:spPr>
        <p:txBody>
          <a:bodyPr wrap="square" rtlCol="0">
            <a:spAutoFit/>
          </a:bodyPr>
          <a:lstStyle/>
          <a:p>
            <a:r>
              <a:rPr lang="en-US" sz="1600" dirty="0"/>
              <a:t>Beatrice Thompson from Townville, SC was the first African American person elected to the Anderson City Council in 1976. At 90-years-old, she’s still in office. </a:t>
            </a:r>
          </a:p>
          <a:p>
            <a:endParaRPr lang="en-US" sz="1600" dirty="0"/>
          </a:p>
          <a:p>
            <a:r>
              <a:rPr lang="en-US" sz="1600" dirty="0"/>
              <a:t>Her philosophy: ““Give to the world the best that you have and the best will come back to you.”</a:t>
            </a:r>
          </a:p>
        </p:txBody>
      </p:sp>
      <p:sp>
        <p:nvSpPr>
          <p:cNvPr id="30" name="TextBox 29">
            <a:extLst>
              <a:ext uri="{FF2B5EF4-FFF2-40B4-BE49-F238E27FC236}">
                <a16:creationId xmlns:a16="http://schemas.microsoft.com/office/drawing/2014/main" id="{1698B602-E4C3-D950-FCF7-7EEB03CC5048}"/>
              </a:ext>
            </a:extLst>
          </p:cNvPr>
          <p:cNvSpPr txBox="1"/>
          <p:nvPr/>
        </p:nvSpPr>
        <p:spPr>
          <a:xfrm>
            <a:off x="6348046" y="3345661"/>
            <a:ext cx="2342689" cy="3046988"/>
          </a:xfrm>
          <a:prstGeom prst="rect">
            <a:avLst/>
          </a:prstGeom>
          <a:noFill/>
        </p:spPr>
        <p:txBody>
          <a:bodyPr wrap="square" rtlCol="0">
            <a:spAutoFit/>
          </a:bodyPr>
          <a:lstStyle/>
          <a:p>
            <a:r>
              <a:rPr lang="en-US" sz="1600" dirty="0"/>
              <a:t>Rodney Acker was the first African American football player for Furman University in 1970, the same year that Greenville County Schools fully integrated. Acker was also a great scholar- in 1969, he earned the highest SAT score among African Americans in Greenville County. </a:t>
            </a:r>
          </a:p>
        </p:txBody>
      </p:sp>
    </p:spTree>
    <p:extLst>
      <p:ext uri="{BB962C8B-B14F-4D97-AF65-F5344CB8AC3E}">
        <p14:creationId xmlns:p14="http://schemas.microsoft.com/office/powerpoint/2010/main" val="4102804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F37ACB27-4D93-C0C8-35A6-FCBA58B1CEF3}"/>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A6796B84-6B72-9305-DDC2-F3DE50E11E16}"/>
              </a:ext>
            </a:extLst>
          </p:cNvPr>
          <p:cNvSpPr txBox="1"/>
          <p:nvPr/>
        </p:nvSpPr>
        <p:spPr>
          <a:xfrm>
            <a:off x="1475677" y="242975"/>
            <a:ext cx="5925984" cy="1015663"/>
          </a:xfrm>
          <a:prstGeom prst="rect">
            <a:avLst/>
          </a:prstGeom>
          <a:noFill/>
        </p:spPr>
        <p:txBody>
          <a:bodyPr wrap="square" rtlCol="0">
            <a:spAutoFit/>
          </a:bodyPr>
          <a:lstStyle/>
          <a:p>
            <a:pPr algn="ctr"/>
            <a:r>
              <a:rPr lang="en-US" sz="3600" dirty="0">
                <a:solidFill>
                  <a:schemeClr val="tx2">
                    <a:lumMod val="75000"/>
                  </a:schemeClr>
                </a:solidFill>
                <a:latin typeface="Sabon Next LT" panose="02000500000000000000" pitchFamily="2" charset="0"/>
                <a:cs typeface="Sabon Next LT" panose="02000500000000000000" pitchFamily="2" charset="0"/>
              </a:rPr>
              <a:t>Small Groups</a:t>
            </a:r>
          </a:p>
          <a:p>
            <a:pPr algn="ctr"/>
            <a:r>
              <a:rPr lang="en-US" sz="2400" dirty="0">
                <a:latin typeface="Avenir Next LT Pro" panose="020B0504020202020204" pitchFamily="34" charset="0"/>
                <a:cs typeface="Sabon Next LT" panose="02000500000000000000" pitchFamily="2" charset="0"/>
              </a:rPr>
              <a:t>Reconvene at 2pm</a:t>
            </a:r>
          </a:p>
        </p:txBody>
      </p:sp>
      <p:grpSp>
        <p:nvGrpSpPr>
          <p:cNvPr id="18" name="Group 17">
            <a:extLst>
              <a:ext uri="{FF2B5EF4-FFF2-40B4-BE49-F238E27FC236}">
                <a16:creationId xmlns:a16="http://schemas.microsoft.com/office/drawing/2014/main" id="{27E3B5E7-9BF6-A07B-391A-AEB6C2CA63E0}"/>
              </a:ext>
            </a:extLst>
          </p:cNvPr>
          <p:cNvGrpSpPr/>
          <p:nvPr/>
        </p:nvGrpSpPr>
        <p:grpSpPr>
          <a:xfrm>
            <a:off x="232429" y="1493009"/>
            <a:ext cx="4206240" cy="1204372"/>
            <a:chOff x="224106" y="3077100"/>
            <a:chExt cx="4758432" cy="1366658"/>
          </a:xfrm>
          <a:solidFill>
            <a:schemeClr val="tx2">
              <a:lumMod val="40000"/>
              <a:lumOff val="60000"/>
            </a:schemeClr>
          </a:solidFill>
        </p:grpSpPr>
        <p:sp>
          <p:nvSpPr>
            <p:cNvPr id="11" name="Rectangle: Rounded Corners 10">
              <a:extLst>
                <a:ext uri="{FF2B5EF4-FFF2-40B4-BE49-F238E27FC236}">
                  <a16:creationId xmlns:a16="http://schemas.microsoft.com/office/drawing/2014/main" id="{9A7F0E95-82C0-6F9D-6532-A591EA8F5A18}"/>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EDDE5D-34A8-A5F8-E7F1-020852F5D092}"/>
                </a:ext>
              </a:extLst>
            </p:cNvPr>
            <p:cNvSpPr txBox="1"/>
            <p:nvPr/>
          </p:nvSpPr>
          <p:spPr>
            <a:xfrm>
              <a:off x="224106" y="3256313"/>
              <a:ext cx="4758432" cy="1187445"/>
            </a:xfrm>
            <a:prstGeom prst="rect">
              <a:avLst/>
            </a:prstGeom>
            <a:noFill/>
          </p:spPr>
          <p:txBody>
            <a:bodyPr wrap="square" rtlCol="0">
              <a:spAutoFit/>
            </a:bodyPr>
            <a:lstStyle/>
            <a:p>
              <a:pPr algn="ctr"/>
              <a:r>
                <a:rPr lang="en-US" sz="1600" b="1" dirty="0">
                  <a:latin typeface="Avenir Next LT Pro" panose="020B0504020202020204" pitchFamily="34" charset="0"/>
                  <a:cs typeface="Sabon Next LT" panose="02000500000000000000" pitchFamily="2" charset="0"/>
                </a:rPr>
                <a:t>Rapid Rehousing and </a:t>
              </a:r>
            </a:p>
            <a:p>
              <a:pPr algn="ctr"/>
              <a:r>
                <a:rPr lang="en-US" sz="1600" b="1" dirty="0">
                  <a:latin typeface="Avenir Next LT Pro" panose="020B0504020202020204" pitchFamily="34" charset="0"/>
                  <a:cs typeface="Sabon Next LT" panose="02000500000000000000" pitchFamily="2" charset="0"/>
                </a:rPr>
                <a:t>Transitional Housing</a:t>
              </a:r>
            </a:p>
            <a:p>
              <a:pPr algn="ctr"/>
              <a:endParaRPr lang="en-US" sz="400" b="1" dirty="0">
                <a:latin typeface="Avenir Next LT Pro" panose="020B0504020202020204" pitchFamily="34" charset="0"/>
                <a:cs typeface="Sabon Next LT" panose="02000500000000000000" pitchFamily="2" charset="0"/>
              </a:endParaRPr>
            </a:p>
            <a:p>
              <a:pPr algn="ctr"/>
              <a:r>
                <a:rPr lang="en-US" sz="1400" i="1" dirty="0">
                  <a:latin typeface="Avenir Next LT Pro" panose="020B0504020202020204" pitchFamily="34" charset="0"/>
                  <a:cs typeface="Sabon Next LT" panose="02000500000000000000" pitchFamily="2" charset="0"/>
                </a:rPr>
                <a:t>Bruce Forbes and Summer Glover, SHARE</a:t>
              </a:r>
            </a:p>
            <a:p>
              <a:pPr algn="ctr"/>
              <a:endParaRPr lang="en-US" sz="1200" i="1" dirty="0">
                <a:latin typeface="Avenir Next LT Pro" panose="020B0504020202020204" pitchFamily="34" charset="0"/>
                <a:cs typeface="Sabon Next LT" panose="02000500000000000000" pitchFamily="2" charset="0"/>
              </a:endParaRPr>
            </a:p>
          </p:txBody>
        </p:sp>
      </p:grpSp>
      <p:grpSp>
        <p:nvGrpSpPr>
          <p:cNvPr id="32" name="Group 31">
            <a:extLst>
              <a:ext uri="{FF2B5EF4-FFF2-40B4-BE49-F238E27FC236}">
                <a16:creationId xmlns:a16="http://schemas.microsoft.com/office/drawing/2014/main" id="{D1CEC25C-D3DF-AADF-6DB1-235240AE3499}"/>
              </a:ext>
            </a:extLst>
          </p:cNvPr>
          <p:cNvGrpSpPr/>
          <p:nvPr/>
        </p:nvGrpSpPr>
        <p:grpSpPr>
          <a:xfrm>
            <a:off x="-196977" y="4866501"/>
            <a:ext cx="2223011" cy="2244658"/>
            <a:chOff x="-196977" y="4866501"/>
            <a:chExt cx="2223011" cy="2244658"/>
          </a:xfrm>
        </p:grpSpPr>
        <p:sp>
          <p:nvSpPr>
            <p:cNvPr id="29" name="Rectangle 28">
              <a:extLst>
                <a:ext uri="{FF2B5EF4-FFF2-40B4-BE49-F238E27FC236}">
                  <a16:creationId xmlns:a16="http://schemas.microsoft.com/office/drawing/2014/main" id="{AF191090-EDDA-2283-E6D9-C86F6FA32D15}"/>
                </a:ext>
              </a:extLst>
            </p:cNvPr>
            <p:cNvSpPr/>
            <p:nvPr/>
          </p:nvSpPr>
          <p:spPr>
            <a:xfrm rot="2626950">
              <a:off x="-196977" y="5648119"/>
              <a:ext cx="1463040" cy="1463040"/>
            </a:xfrm>
            <a:prstGeom prst="rect">
              <a:avLst/>
            </a:prstGeom>
            <a:solidFill>
              <a:schemeClr val="tx2">
                <a:lumMod val="60000"/>
                <a:lumOff val="40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3D83F8B-4F71-EB79-CA5E-99E0C9A72141}"/>
                </a:ext>
              </a:extLst>
            </p:cNvPr>
            <p:cNvSpPr/>
            <p:nvPr/>
          </p:nvSpPr>
          <p:spPr>
            <a:xfrm rot="2626950">
              <a:off x="1111634" y="5768951"/>
              <a:ext cx="914400" cy="914400"/>
            </a:xfrm>
            <a:prstGeom prst="rect">
              <a:avLst/>
            </a:prstGeom>
            <a:noFill/>
            <a:ln w="1270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1D000D-64FC-7D81-9E53-73E30113EE33}"/>
                </a:ext>
              </a:extLst>
            </p:cNvPr>
            <p:cNvSpPr/>
            <p:nvPr/>
          </p:nvSpPr>
          <p:spPr>
            <a:xfrm rot="2626950">
              <a:off x="84853" y="4866501"/>
              <a:ext cx="822960" cy="822960"/>
            </a:xfrm>
            <a:prstGeom prst="rect">
              <a:avLst/>
            </a:prstGeom>
            <a:solidFill>
              <a:schemeClr val="accent5">
                <a:lumMod val="75000"/>
              </a:schemeClr>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506876D-518A-30AC-D382-F92BD1290B23}"/>
              </a:ext>
            </a:extLst>
          </p:cNvPr>
          <p:cNvGrpSpPr/>
          <p:nvPr/>
        </p:nvGrpSpPr>
        <p:grpSpPr>
          <a:xfrm>
            <a:off x="232429" y="2890419"/>
            <a:ext cx="4206240" cy="1188721"/>
            <a:chOff x="224106" y="3077100"/>
            <a:chExt cx="4758432" cy="1348898"/>
          </a:xfrm>
          <a:solidFill>
            <a:schemeClr val="tx2">
              <a:lumMod val="40000"/>
              <a:lumOff val="60000"/>
            </a:schemeClr>
          </a:solidFill>
        </p:grpSpPr>
        <p:sp>
          <p:nvSpPr>
            <p:cNvPr id="3" name="Rectangle: Rounded Corners 2">
              <a:extLst>
                <a:ext uri="{FF2B5EF4-FFF2-40B4-BE49-F238E27FC236}">
                  <a16:creationId xmlns:a16="http://schemas.microsoft.com/office/drawing/2014/main" id="{9036FEA2-D8F4-B90D-DFB9-DEE95D783143}"/>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38889D-BFC3-1D97-0749-C9183C3125C3}"/>
                </a:ext>
              </a:extLst>
            </p:cNvPr>
            <p:cNvSpPr txBox="1"/>
            <p:nvPr/>
          </p:nvSpPr>
          <p:spPr>
            <a:xfrm>
              <a:off x="224106" y="3333893"/>
              <a:ext cx="4758432" cy="960434"/>
            </a:xfrm>
            <a:prstGeom prst="rect">
              <a:avLst/>
            </a:prstGeom>
            <a:noFill/>
          </p:spPr>
          <p:txBody>
            <a:bodyPr wrap="square" rtlCol="0">
              <a:spAutoFit/>
            </a:bodyPr>
            <a:lstStyle/>
            <a:p>
              <a:pPr algn="ctr"/>
              <a:r>
                <a:rPr lang="en-US" sz="1600" b="1" dirty="0">
                  <a:latin typeface="Avenir Next LT Pro" panose="020B0504020202020204" pitchFamily="34" charset="0"/>
                  <a:cs typeface="Sabon Next LT" panose="02000500000000000000" pitchFamily="2" charset="0"/>
                </a:rPr>
                <a:t>Permanent Supportive Housing</a:t>
              </a:r>
            </a:p>
            <a:p>
              <a:pPr algn="ctr"/>
              <a:endParaRPr lang="en-US" sz="700" b="1" dirty="0">
                <a:latin typeface="Avenir Next LT Pro" panose="020B0504020202020204" pitchFamily="34" charset="0"/>
                <a:cs typeface="Sabon Next LT" panose="02000500000000000000" pitchFamily="2" charset="0"/>
              </a:endParaRPr>
            </a:p>
            <a:p>
              <a:pPr algn="ctr"/>
              <a:r>
                <a:rPr lang="en-US" sz="1400" i="1" dirty="0">
                  <a:latin typeface="Avenir Next LT Pro" panose="020B0504020202020204" pitchFamily="34" charset="0"/>
                  <a:cs typeface="Sabon Next LT" panose="02000500000000000000" pitchFamily="2" charset="0"/>
                </a:rPr>
                <a:t>Michelle Gerald and Susan King, UHC</a:t>
              </a:r>
            </a:p>
            <a:p>
              <a:pPr algn="ctr"/>
              <a:endParaRPr lang="en-US" sz="1200" i="1" dirty="0">
                <a:latin typeface="Avenir Next LT Pro" panose="020B0504020202020204" pitchFamily="34" charset="0"/>
                <a:cs typeface="Sabon Next LT" panose="02000500000000000000" pitchFamily="2" charset="0"/>
              </a:endParaRPr>
            </a:p>
          </p:txBody>
        </p:sp>
      </p:grpSp>
      <p:grpSp>
        <p:nvGrpSpPr>
          <p:cNvPr id="5" name="Group 4">
            <a:extLst>
              <a:ext uri="{FF2B5EF4-FFF2-40B4-BE49-F238E27FC236}">
                <a16:creationId xmlns:a16="http://schemas.microsoft.com/office/drawing/2014/main" id="{9DAAEFD3-0BD6-5B14-737F-1B15BF15DF8F}"/>
              </a:ext>
            </a:extLst>
          </p:cNvPr>
          <p:cNvGrpSpPr/>
          <p:nvPr/>
        </p:nvGrpSpPr>
        <p:grpSpPr>
          <a:xfrm>
            <a:off x="4570163" y="1493009"/>
            <a:ext cx="4206240" cy="1219761"/>
            <a:chOff x="224106" y="3077100"/>
            <a:chExt cx="4758432" cy="1384121"/>
          </a:xfrm>
          <a:solidFill>
            <a:schemeClr val="tx2">
              <a:lumMod val="40000"/>
              <a:lumOff val="60000"/>
            </a:schemeClr>
          </a:solidFill>
        </p:grpSpPr>
        <p:sp>
          <p:nvSpPr>
            <p:cNvPr id="6" name="Rectangle: Rounded Corners 5">
              <a:extLst>
                <a:ext uri="{FF2B5EF4-FFF2-40B4-BE49-F238E27FC236}">
                  <a16:creationId xmlns:a16="http://schemas.microsoft.com/office/drawing/2014/main" id="{EC363768-F87F-F185-D365-DDF8C83E6BAD}"/>
                </a:ext>
              </a:extLst>
            </p:cNvPr>
            <p:cNvSpPr/>
            <p:nvPr/>
          </p:nvSpPr>
          <p:spPr>
            <a:xfrm>
              <a:off x="372862"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3B27C-9C09-CD04-B1B7-7E8AAA42B479}"/>
                </a:ext>
              </a:extLst>
            </p:cNvPr>
            <p:cNvSpPr txBox="1"/>
            <p:nvPr/>
          </p:nvSpPr>
          <p:spPr>
            <a:xfrm>
              <a:off x="224106" y="3256313"/>
              <a:ext cx="4758432" cy="1204908"/>
            </a:xfrm>
            <a:prstGeom prst="rect">
              <a:avLst/>
            </a:prstGeom>
            <a:noFill/>
          </p:spPr>
          <p:txBody>
            <a:bodyPr wrap="square" rtlCol="0">
              <a:spAutoFit/>
            </a:bodyPr>
            <a:lstStyle/>
            <a:p>
              <a:pPr algn="ctr"/>
              <a:r>
                <a:rPr lang="en-US" sz="1600" b="1" dirty="0">
                  <a:latin typeface="Avenir Next LT Pro" panose="020B0504020202020204" pitchFamily="34" charset="0"/>
                  <a:cs typeface="Sabon Next LT" panose="02000500000000000000" pitchFamily="2" charset="0"/>
                </a:rPr>
                <a:t>Outreach</a:t>
              </a:r>
            </a:p>
            <a:p>
              <a:pPr algn="ctr"/>
              <a:endParaRPr lang="en-US" sz="700" b="1" dirty="0">
                <a:latin typeface="Avenir Next LT Pro" panose="020B0504020202020204" pitchFamily="34" charset="0"/>
                <a:cs typeface="Sabon Next LT" panose="02000500000000000000" pitchFamily="2" charset="0"/>
              </a:endParaRPr>
            </a:p>
            <a:p>
              <a:pPr algn="ctr"/>
              <a:r>
                <a:rPr lang="en-US" sz="1400" i="1" dirty="0">
                  <a:latin typeface="Avenir Next LT Pro" panose="020B0504020202020204" pitchFamily="34" charset="0"/>
                  <a:cs typeface="Sabon Next LT" panose="02000500000000000000" pitchFamily="2" charset="0"/>
                </a:rPr>
                <a:t>April Nations and Steven Greer, City of Spartanburg</a:t>
              </a:r>
            </a:p>
            <a:p>
              <a:pPr algn="ctr"/>
              <a:endParaRPr lang="en-US" sz="1200" i="1" dirty="0">
                <a:latin typeface="Avenir Next LT Pro" panose="020B0504020202020204" pitchFamily="34" charset="0"/>
                <a:cs typeface="Sabon Next LT" panose="02000500000000000000" pitchFamily="2" charset="0"/>
              </a:endParaRPr>
            </a:p>
          </p:txBody>
        </p:sp>
      </p:grpSp>
      <p:grpSp>
        <p:nvGrpSpPr>
          <p:cNvPr id="8" name="Group 7">
            <a:extLst>
              <a:ext uri="{FF2B5EF4-FFF2-40B4-BE49-F238E27FC236}">
                <a16:creationId xmlns:a16="http://schemas.microsoft.com/office/drawing/2014/main" id="{3DDF74B0-D007-CA87-6E58-11C32405AEFD}"/>
              </a:ext>
            </a:extLst>
          </p:cNvPr>
          <p:cNvGrpSpPr/>
          <p:nvPr/>
        </p:nvGrpSpPr>
        <p:grpSpPr>
          <a:xfrm>
            <a:off x="4650480" y="2883525"/>
            <a:ext cx="4206240" cy="1235150"/>
            <a:chOff x="224106" y="3077100"/>
            <a:chExt cx="4758432" cy="1401583"/>
          </a:xfrm>
          <a:solidFill>
            <a:schemeClr val="tx2">
              <a:lumMod val="40000"/>
              <a:lumOff val="60000"/>
            </a:schemeClr>
          </a:solidFill>
        </p:grpSpPr>
        <p:sp>
          <p:nvSpPr>
            <p:cNvPr id="9" name="Rectangle: Rounded Corners 8">
              <a:extLst>
                <a:ext uri="{FF2B5EF4-FFF2-40B4-BE49-F238E27FC236}">
                  <a16:creationId xmlns:a16="http://schemas.microsoft.com/office/drawing/2014/main" id="{2AF1659C-8DAF-44A9-BFE1-6E0ABC82EB18}"/>
                </a:ext>
              </a:extLst>
            </p:cNvPr>
            <p:cNvSpPr/>
            <p:nvPr/>
          </p:nvSpPr>
          <p:spPr>
            <a:xfrm>
              <a:off x="282001"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81BAB46-5F82-7693-8E12-2EEC8002E506}"/>
                </a:ext>
              </a:extLst>
            </p:cNvPr>
            <p:cNvSpPr txBox="1"/>
            <p:nvPr/>
          </p:nvSpPr>
          <p:spPr>
            <a:xfrm>
              <a:off x="224106" y="3256313"/>
              <a:ext cx="4758432" cy="1222370"/>
            </a:xfrm>
            <a:prstGeom prst="rect">
              <a:avLst/>
            </a:prstGeom>
            <a:noFill/>
          </p:spPr>
          <p:txBody>
            <a:bodyPr wrap="square" rtlCol="0">
              <a:spAutoFit/>
            </a:bodyPr>
            <a:lstStyle/>
            <a:p>
              <a:pPr algn="ctr"/>
              <a:r>
                <a:rPr lang="en-US" sz="1600" b="1" dirty="0">
                  <a:latin typeface="Avenir Next LT Pro" panose="020B0504020202020204" pitchFamily="34" charset="0"/>
                  <a:cs typeface="Sabon Next LT" panose="02000500000000000000" pitchFamily="2" charset="0"/>
                </a:rPr>
                <a:t>Emergency Shelter</a:t>
              </a:r>
            </a:p>
            <a:p>
              <a:pPr algn="ctr"/>
              <a:endParaRPr lang="en-US" sz="800" b="1" dirty="0">
                <a:latin typeface="Avenir Next LT Pro" panose="020B0504020202020204" pitchFamily="34" charset="0"/>
                <a:cs typeface="Sabon Next LT" panose="02000500000000000000" pitchFamily="2" charset="0"/>
              </a:endParaRPr>
            </a:p>
            <a:p>
              <a:pPr algn="ctr"/>
              <a:r>
                <a:rPr lang="en-US" sz="1400" i="1" dirty="0">
                  <a:latin typeface="Avenir Next LT Pro" panose="020B0504020202020204" pitchFamily="34" charset="0"/>
                  <a:cs typeface="Sabon Next LT" panose="02000500000000000000" pitchFamily="2" charset="0"/>
                </a:rPr>
                <a:t>Laruen Stephens and Taylor Young, Salvation Army of Greenville</a:t>
              </a:r>
            </a:p>
            <a:p>
              <a:pPr algn="ctr"/>
              <a:endParaRPr lang="en-US" sz="1200" i="1" dirty="0">
                <a:latin typeface="Avenir Next LT Pro" panose="020B0504020202020204" pitchFamily="34" charset="0"/>
                <a:cs typeface="Sabon Next LT" panose="02000500000000000000" pitchFamily="2" charset="0"/>
              </a:endParaRPr>
            </a:p>
          </p:txBody>
        </p:sp>
      </p:grpSp>
      <p:grpSp>
        <p:nvGrpSpPr>
          <p:cNvPr id="15" name="Group 14">
            <a:extLst>
              <a:ext uri="{FF2B5EF4-FFF2-40B4-BE49-F238E27FC236}">
                <a16:creationId xmlns:a16="http://schemas.microsoft.com/office/drawing/2014/main" id="{801BC782-B2D2-050F-7263-241E2521E88F}"/>
              </a:ext>
            </a:extLst>
          </p:cNvPr>
          <p:cNvGrpSpPr/>
          <p:nvPr/>
        </p:nvGrpSpPr>
        <p:grpSpPr>
          <a:xfrm>
            <a:off x="2467043" y="4272179"/>
            <a:ext cx="4206240" cy="1235150"/>
            <a:chOff x="224106" y="3077100"/>
            <a:chExt cx="4758432" cy="1401583"/>
          </a:xfrm>
          <a:solidFill>
            <a:schemeClr val="tx2">
              <a:lumMod val="40000"/>
              <a:lumOff val="60000"/>
            </a:schemeClr>
          </a:solidFill>
        </p:grpSpPr>
        <p:sp>
          <p:nvSpPr>
            <p:cNvPr id="16" name="Rectangle: Rounded Corners 15">
              <a:extLst>
                <a:ext uri="{FF2B5EF4-FFF2-40B4-BE49-F238E27FC236}">
                  <a16:creationId xmlns:a16="http://schemas.microsoft.com/office/drawing/2014/main" id="{E37A2D3E-BE1F-504D-C5A6-E2D64DB815E4}"/>
                </a:ext>
              </a:extLst>
            </p:cNvPr>
            <p:cNvSpPr/>
            <p:nvPr/>
          </p:nvSpPr>
          <p:spPr>
            <a:xfrm>
              <a:off x="282001" y="3077100"/>
              <a:ext cx="4460923" cy="134889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BE2C9FE-9A52-523E-1BAC-832B81816329}"/>
                </a:ext>
              </a:extLst>
            </p:cNvPr>
            <p:cNvSpPr txBox="1"/>
            <p:nvPr/>
          </p:nvSpPr>
          <p:spPr>
            <a:xfrm>
              <a:off x="224106" y="3256313"/>
              <a:ext cx="4758432" cy="1222370"/>
            </a:xfrm>
            <a:prstGeom prst="rect">
              <a:avLst/>
            </a:prstGeom>
            <a:noFill/>
          </p:spPr>
          <p:txBody>
            <a:bodyPr wrap="square" rtlCol="0">
              <a:spAutoFit/>
            </a:bodyPr>
            <a:lstStyle/>
            <a:p>
              <a:pPr algn="ctr"/>
              <a:r>
                <a:rPr lang="en-US" sz="1600" b="1" dirty="0">
                  <a:latin typeface="Avenir Next LT Pro" panose="020B0504020202020204" pitchFamily="34" charset="0"/>
                  <a:cs typeface="Sabon Next LT" panose="02000500000000000000" pitchFamily="2" charset="0"/>
                </a:rPr>
                <a:t>Homeless Prevention</a:t>
              </a:r>
            </a:p>
            <a:p>
              <a:pPr algn="ctr"/>
              <a:endParaRPr lang="en-US" sz="800" b="1" dirty="0">
                <a:latin typeface="Avenir Next LT Pro" panose="020B0504020202020204" pitchFamily="34" charset="0"/>
                <a:cs typeface="Sabon Next LT" panose="02000500000000000000" pitchFamily="2" charset="0"/>
              </a:endParaRPr>
            </a:p>
            <a:p>
              <a:pPr algn="ctr"/>
              <a:r>
                <a:rPr lang="en-US" sz="1400" i="1" dirty="0">
                  <a:latin typeface="Avenir Next LT Pro" panose="020B0504020202020204" pitchFamily="34" charset="0"/>
                  <a:cs typeface="Sabon Next LT" panose="02000500000000000000" pitchFamily="2" charset="0"/>
                </a:rPr>
                <a:t>Beth Rutherford, City of Spartanburg</a:t>
              </a:r>
            </a:p>
            <a:p>
              <a:pPr algn="ctr"/>
              <a:r>
                <a:rPr lang="en-US" sz="1400" i="1" dirty="0">
                  <a:latin typeface="Avenir Next LT Pro" panose="020B0504020202020204" pitchFamily="34" charset="0"/>
                  <a:cs typeface="Sabon Next LT" panose="02000500000000000000" pitchFamily="2" charset="0"/>
                </a:rPr>
                <a:t>Sarah Daniel, United Way of the Piedmont</a:t>
              </a:r>
            </a:p>
            <a:p>
              <a:pPr algn="ctr"/>
              <a:endParaRPr lang="en-US" sz="1200" i="1" dirty="0">
                <a:latin typeface="Avenir Next LT Pro" panose="020B0504020202020204" pitchFamily="34" charset="0"/>
                <a:cs typeface="Sabon Next LT" panose="02000500000000000000" pitchFamily="2" charset="0"/>
              </a:endParaRPr>
            </a:p>
          </p:txBody>
        </p:sp>
      </p:grpSp>
    </p:spTree>
    <p:extLst>
      <p:ext uri="{BB962C8B-B14F-4D97-AF65-F5344CB8AC3E}">
        <p14:creationId xmlns:p14="http://schemas.microsoft.com/office/powerpoint/2010/main" val="256889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1A8E2F6-1B21-EA80-2403-98150B53C9CF}"/>
              </a:ext>
            </a:extLst>
          </p:cNvPr>
          <p:cNvSpPr/>
          <p:nvPr/>
        </p:nvSpPr>
        <p:spPr>
          <a:xfrm>
            <a:off x="2901385" y="3148892"/>
            <a:ext cx="3235721" cy="198710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15F60-13D4-4512-BAA8-DD4A9A73C531}"/>
              </a:ext>
            </a:extLst>
          </p:cNvPr>
          <p:cNvSpPr>
            <a:spLocks noGrp="1"/>
          </p:cNvSpPr>
          <p:nvPr>
            <p:ph type="title"/>
          </p:nvPr>
        </p:nvSpPr>
        <p:spPr>
          <a:xfrm>
            <a:off x="293077" y="365126"/>
            <a:ext cx="8452338" cy="1262506"/>
          </a:xfrm>
        </p:spPr>
        <p:txBody>
          <a:bodyPr>
            <a:normAutofit fontScale="90000"/>
          </a:bodyPr>
          <a:lstStyle/>
          <a:p>
            <a:pPr marL="0" marR="0" algn="ctr">
              <a:lnSpc>
                <a:spcPct val="150000"/>
              </a:lnSpc>
              <a:spcBef>
                <a:spcPts val="0"/>
              </a:spcBef>
              <a:spcAft>
                <a:spcPts val="800"/>
              </a:spcAft>
            </a:pPr>
            <a:br>
              <a:rPr lang="en-US" b="1" dirty="0">
                <a:latin typeface="Calibri" panose="020F0502020204030204" pitchFamily="34" charset="0"/>
                <a:ea typeface="Calibri" panose="020F0502020204030204" pitchFamily="34" charset="0"/>
                <a:cs typeface="Times New Roman" panose="02020603050405020304" pitchFamily="18" charset="0"/>
              </a:rPr>
            </a:br>
            <a:br>
              <a:rPr lang="en-US" sz="40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br>
            <a:r>
              <a:rPr lang="en-US" dirty="0">
                <a:solidFill>
                  <a:srgbClr val="333F50"/>
                </a:solidFill>
                <a:latin typeface="Sabon Next LT" panose="02000500000000000000" pitchFamily="2" charset="0"/>
                <a:ea typeface="Calibri" panose="020F0502020204030204" pitchFamily="34" charset="0"/>
                <a:cs typeface="Sabon Next LT" panose="02000500000000000000" pitchFamily="2" charset="0"/>
              </a:rPr>
              <a:t>24 Code of Federal Regulations (CFR)</a:t>
            </a:r>
            <a:br>
              <a:rPr lang="en-US" dirty="0">
                <a:solidFill>
                  <a:srgbClr val="333F50"/>
                </a:solidFill>
                <a:latin typeface="Sabon Next LT" panose="02000500000000000000" pitchFamily="2" charset="0"/>
                <a:ea typeface="Calibri" panose="020F0502020204030204" pitchFamily="34" charset="0"/>
                <a:cs typeface="Sabon Next LT" panose="02000500000000000000" pitchFamily="2" charset="0"/>
              </a:rPr>
            </a:br>
            <a:br>
              <a:rPr lang="en-US" sz="3100" dirty="0">
                <a:solidFill>
                  <a:srgbClr val="2E75B6"/>
                </a:solidFill>
                <a:latin typeface="Avenir Next LT Pro" panose="020B0504020202020204" pitchFamily="34" charset="0"/>
                <a:ea typeface="Calibri" panose="020F0502020204030204" pitchFamily="34" charset="0"/>
                <a:cs typeface="Times New Roman" panose="02020603050405020304" pitchFamily="18" charset="0"/>
              </a:rPr>
            </a:br>
            <a:endParaRPr lang="en-US" dirty="0"/>
          </a:p>
        </p:txBody>
      </p:sp>
      <p:grpSp>
        <p:nvGrpSpPr>
          <p:cNvPr id="4" name="Group 3">
            <a:extLst>
              <a:ext uri="{FF2B5EF4-FFF2-40B4-BE49-F238E27FC236}">
                <a16:creationId xmlns:a16="http://schemas.microsoft.com/office/drawing/2014/main" id="{A3D5524A-64EE-9429-4853-A6972F942322}"/>
              </a:ext>
            </a:extLst>
          </p:cNvPr>
          <p:cNvGrpSpPr/>
          <p:nvPr/>
        </p:nvGrpSpPr>
        <p:grpSpPr>
          <a:xfrm>
            <a:off x="7614465" y="5689685"/>
            <a:ext cx="1742066" cy="1696191"/>
            <a:chOff x="7614465" y="5689685"/>
            <a:chExt cx="1742066" cy="1696191"/>
          </a:xfrm>
        </p:grpSpPr>
        <p:sp>
          <p:nvSpPr>
            <p:cNvPr id="5" name="Rectangle 4">
              <a:extLst>
                <a:ext uri="{FF2B5EF4-FFF2-40B4-BE49-F238E27FC236}">
                  <a16:creationId xmlns:a16="http://schemas.microsoft.com/office/drawing/2014/main" id="{807B1677-4F31-964B-879F-25549D3183EC}"/>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838456-FA0C-1595-FD47-1DFEDA19E7C4}"/>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248586C-6E16-5630-96E0-6A9E3BF3C1A9}"/>
              </a:ext>
            </a:extLst>
          </p:cNvPr>
          <p:cNvSpPr txBox="1"/>
          <p:nvPr/>
        </p:nvSpPr>
        <p:spPr>
          <a:xfrm>
            <a:off x="201168" y="1627632"/>
            <a:ext cx="8741664" cy="3539430"/>
          </a:xfrm>
          <a:prstGeom prst="rect">
            <a:avLst/>
          </a:prstGeom>
          <a:noFill/>
        </p:spPr>
        <p:txBody>
          <a:bodyPr wrap="square" rtlCol="0">
            <a:spAutoFit/>
          </a:bodyPr>
          <a:lstStyle/>
          <a:p>
            <a:pPr algn="ctr"/>
            <a:r>
              <a:rPr lang="en-US" sz="3000" dirty="0">
                <a:solidFill>
                  <a:srgbClr val="2E75B6"/>
                </a:solidFill>
                <a:latin typeface="Avenir Next LT Pro" panose="020B0504020202020204" pitchFamily="34" charset="0"/>
                <a:ea typeface="Calibri" panose="020F0502020204030204" pitchFamily="34" charset="0"/>
                <a:cs typeface="Times New Roman" panose="02020603050405020304" pitchFamily="18" charset="0"/>
              </a:rPr>
              <a:t>Part 576- Emergency Solutions Grant Program</a:t>
            </a:r>
            <a:br>
              <a:rPr lang="en-US" b="1" dirty="0">
                <a:latin typeface="Calibri" panose="020F0502020204030204" pitchFamily="34" charset="0"/>
                <a:ea typeface="Calibri" panose="020F0502020204030204" pitchFamily="34" charset="0"/>
                <a:cs typeface="Times New Roman" panose="02020603050405020304" pitchFamily="18" charset="0"/>
              </a:rPr>
            </a:b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gn="ctr"/>
            <a:br>
              <a:rPr lang="en-US" sz="2800" dirty="0">
                <a:latin typeface="Avenir Next LT Pro" panose="020B0504020202020204" pitchFamily="34" charset="0"/>
                <a:ea typeface="Calibri" panose="020F0502020204030204" pitchFamily="34" charset="0"/>
                <a:cs typeface="Times New Roman" panose="02020603050405020304" pitchFamily="18" charset="0"/>
              </a:rPr>
            </a:br>
            <a:r>
              <a:rPr lang="en-US" sz="2800" dirty="0">
                <a:latin typeface="Avenir Next LT Pro" panose="020B0504020202020204" pitchFamily="34" charset="0"/>
                <a:ea typeface="Calibri" panose="020F0502020204030204" pitchFamily="34" charset="0"/>
                <a:cs typeface="Times New Roman" panose="02020603050405020304" pitchFamily="18" charset="0"/>
              </a:rPr>
              <a:t>“Know This, </a:t>
            </a:r>
            <a:br>
              <a:rPr lang="en-US" sz="2800" dirty="0">
                <a:latin typeface="Avenir Next LT Pro" panose="020B0504020202020204" pitchFamily="34" charset="0"/>
                <a:ea typeface="Calibri" panose="020F0502020204030204" pitchFamily="34" charset="0"/>
                <a:cs typeface="Times New Roman" panose="02020603050405020304" pitchFamily="18" charset="0"/>
              </a:rPr>
            </a:br>
            <a:r>
              <a:rPr lang="en-US" sz="2800" dirty="0">
                <a:latin typeface="Avenir Next LT Pro" panose="020B0504020202020204" pitchFamily="34" charset="0"/>
                <a:ea typeface="Calibri" panose="020F0502020204030204" pitchFamily="34" charset="0"/>
                <a:cs typeface="Times New Roman" panose="02020603050405020304" pitchFamily="18" charset="0"/>
              </a:rPr>
              <a:t>Love This, </a:t>
            </a:r>
            <a:br>
              <a:rPr lang="en-US" sz="2800" dirty="0">
                <a:latin typeface="Avenir Next LT Pro" panose="020B0504020202020204" pitchFamily="34" charset="0"/>
                <a:ea typeface="Calibri" panose="020F0502020204030204" pitchFamily="34" charset="0"/>
                <a:cs typeface="Times New Roman" panose="02020603050405020304" pitchFamily="18" charset="0"/>
              </a:rPr>
            </a:br>
            <a:r>
              <a:rPr lang="en-US" sz="2800" dirty="0">
                <a:latin typeface="Avenir Next LT Pro" panose="020B0504020202020204" pitchFamily="34" charset="0"/>
                <a:ea typeface="Calibri" panose="020F0502020204030204" pitchFamily="34" charset="0"/>
                <a:cs typeface="Times New Roman" panose="02020603050405020304" pitchFamily="18" charset="0"/>
              </a:rPr>
              <a:t>Live This”</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228314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8A141348-13F4-1825-641A-C96B085DED5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138FAE9-4E4C-E980-E318-1ED4593C9C34}"/>
              </a:ext>
            </a:extLst>
          </p:cNvPr>
          <p:cNvSpPr txBox="1"/>
          <p:nvPr/>
        </p:nvSpPr>
        <p:spPr>
          <a:xfrm>
            <a:off x="375607" y="755817"/>
            <a:ext cx="8392785" cy="4758547"/>
          </a:xfrm>
          <a:prstGeom prst="rect">
            <a:avLst/>
          </a:prstGeom>
          <a:noFill/>
        </p:spPr>
        <p:txBody>
          <a:bodyPr wrap="square" rtlCol="0">
            <a:spAutoFit/>
          </a:bodyPr>
          <a:lstStyle/>
          <a:p>
            <a:pPr>
              <a:lnSpc>
                <a:spcPct val="107000"/>
              </a:lnSpc>
              <a:spcAft>
                <a:spcPts val="800"/>
              </a:spcAft>
            </a:pPr>
            <a:r>
              <a:rPr lang="en-US" sz="2000" u="sng" dirty="0">
                <a:latin typeface="Avenir Next LT Pro" panose="020B0504020202020204" pitchFamily="34" charset="0"/>
                <a:ea typeface="Calibri" panose="020F0502020204030204" pitchFamily="34" charset="0"/>
                <a:cs typeface="Times New Roman" panose="02020603050405020304" pitchFamily="18" charset="0"/>
              </a:rPr>
              <a:t>The ESG program provides funding to</a:t>
            </a:r>
            <a:r>
              <a:rPr lang="en-US" sz="2000" dirty="0">
                <a:latin typeface="Avenir Next LT Pro" panose="020B0504020202020204" pitchFamily="34" charset="0"/>
                <a:ea typeface="Calibri" panose="020F0502020204030204" pitchFamily="34" charset="0"/>
                <a:cs typeface="Times New Roman" panose="02020603050405020304" pitchFamily="18" charset="0"/>
              </a:rPr>
              <a:t>:</a:t>
            </a:r>
          </a:p>
          <a:p>
            <a:pPr marL="457200" marR="0" lvl="0" indent="-457200">
              <a:lnSpc>
                <a:spcPct val="107000"/>
              </a:lnSpc>
              <a:spcBef>
                <a:spcPts val="0"/>
              </a:spcBef>
              <a:spcAft>
                <a:spcPts val="800"/>
              </a:spcAft>
              <a:buFont typeface="+mj-lt"/>
              <a:buAutoNum type="arabicPeriod"/>
              <a:tabLst>
                <a:tab pos="457200" algn="l"/>
              </a:tabLst>
            </a:pPr>
            <a:r>
              <a:rPr lang="en-US" sz="2000" b="1" dirty="0">
                <a:latin typeface="Avenir Next LT Pro" panose="020B0504020202020204" pitchFamily="34" charset="0"/>
                <a:ea typeface="Calibri" panose="020F0502020204030204" pitchFamily="34" charset="0"/>
                <a:cs typeface="Times New Roman" panose="02020603050405020304" pitchFamily="18" charset="0"/>
              </a:rPr>
              <a:t>Engage</a:t>
            </a:r>
            <a:r>
              <a:rPr lang="en-US" sz="2000" dirty="0">
                <a:latin typeface="Avenir Next LT Pro" panose="020B0504020202020204" pitchFamily="34" charset="0"/>
                <a:ea typeface="Calibri" panose="020F0502020204030204" pitchFamily="34" charset="0"/>
                <a:cs typeface="Times New Roman" panose="02020603050405020304" pitchFamily="18" charset="0"/>
              </a:rPr>
              <a:t> homeless individuals and families living on the street;</a:t>
            </a:r>
          </a:p>
          <a:p>
            <a:pPr marL="457200" marR="0" lvl="0" indent="-457200">
              <a:lnSpc>
                <a:spcPct val="107000"/>
              </a:lnSpc>
              <a:spcBef>
                <a:spcPts val="0"/>
              </a:spcBef>
              <a:spcAft>
                <a:spcPts val="800"/>
              </a:spcAft>
              <a:buFont typeface="+mj-lt"/>
              <a:buAutoNum type="arabicPeriod"/>
              <a:tabLst>
                <a:tab pos="457200" algn="l"/>
              </a:tabLst>
            </a:pPr>
            <a:endParaRPr lang="en-US" sz="9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latin typeface="Avenir Next LT Pro" panose="020B0504020202020204" pitchFamily="34" charset="0"/>
                <a:ea typeface="Calibri" panose="020F0502020204030204" pitchFamily="34" charset="0"/>
                <a:cs typeface="Times New Roman" panose="02020603050405020304" pitchFamily="18" charset="0"/>
              </a:rPr>
              <a:t>Improve the number and quality of </a:t>
            </a:r>
            <a:r>
              <a:rPr lang="en-US" sz="2000" b="1" dirty="0">
                <a:latin typeface="Avenir Next LT Pro" panose="020B0504020202020204" pitchFamily="34" charset="0"/>
                <a:ea typeface="Calibri" panose="020F0502020204030204" pitchFamily="34" charset="0"/>
                <a:cs typeface="Times New Roman" panose="02020603050405020304" pitchFamily="18" charset="0"/>
              </a:rPr>
              <a:t>emergency shelters </a:t>
            </a:r>
            <a:r>
              <a:rPr lang="en-US" sz="2000" dirty="0">
                <a:latin typeface="Avenir Next LT Pro" panose="020B0504020202020204" pitchFamily="34" charset="0"/>
                <a:ea typeface="Calibri" panose="020F0502020204030204" pitchFamily="34" charset="0"/>
                <a:cs typeface="Times New Roman" panose="02020603050405020304" pitchFamily="18" charset="0"/>
              </a:rPr>
              <a:t>for homeless individuals and families;</a:t>
            </a:r>
          </a:p>
          <a:p>
            <a:pPr marL="342900" marR="0" lvl="0" indent="-342900">
              <a:lnSpc>
                <a:spcPct val="107000"/>
              </a:lnSpc>
              <a:spcBef>
                <a:spcPts val="0"/>
              </a:spcBef>
              <a:spcAft>
                <a:spcPts val="800"/>
              </a:spcAft>
              <a:buFont typeface="+mj-lt"/>
              <a:buAutoNum type="arabicPeriod"/>
              <a:tabLst>
                <a:tab pos="457200" algn="l"/>
              </a:tabLst>
            </a:pPr>
            <a:endParaRPr lang="en-US" sz="9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latin typeface="Avenir Next LT Pro" panose="020B0504020202020204" pitchFamily="34" charset="0"/>
                <a:ea typeface="Calibri" panose="020F0502020204030204" pitchFamily="34" charset="0"/>
                <a:cs typeface="Times New Roman" panose="02020603050405020304" pitchFamily="18" charset="0"/>
              </a:rPr>
              <a:t> Help </a:t>
            </a:r>
            <a:r>
              <a:rPr lang="en-US" sz="2000" b="1" dirty="0">
                <a:latin typeface="Avenir Next LT Pro" panose="020B0504020202020204" pitchFamily="34" charset="0"/>
                <a:ea typeface="Calibri" panose="020F0502020204030204" pitchFamily="34" charset="0"/>
                <a:cs typeface="Times New Roman" panose="02020603050405020304" pitchFamily="18" charset="0"/>
              </a:rPr>
              <a:t>operate these shelters</a:t>
            </a:r>
            <a:r>
              <a:rPr lang="en-US" sz="2000" dirty="0">
                <a:latin typeface="Avenir Next LT Pro" panose="020B0504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tabLst>
                <a:tab pos="457200" algn="l"/>
              </a:tabLst>
            </a:pPr>
            <a:endParaRPr lang="en-US" sz="9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000" dirty="0">
                <a:latin typeface="Avenir Next LT Pro" panose="020B0504020202020204" pitchFamily="34" charset="0"/>
                <a:ea typeface="Calibri" panose="020F0502020204030204" pitchFamily="34" charset="0"/>
                <a:cs typeface="Times New Roman" panose="02020603050405020304" pitchFamily="18" charset="0"/>
              </a:rPr>
              <a:t> Provide </a:t>
            </a:r>
            <a:r>
              <a:rPr lang="en-US" sz="2000" b="1" dirty="0">
                <a:latin typeface="Avenir Next LT Pro" panose="020B0504020202020204" pitchFamily="34" charset="0"/>
                <a:ea typeface="Calibri" panose="020F0502020204030204" pitchFamily="34" charset="0"/>
                <a:cs typeface="Times New Roman" panose="02020603050405020304" pitchFamily="18" charset="0"/>
              </a:rPr>
              <a:t>essential services </a:t>
            </a:r>
            <a:r>
              <a:rPr lang="en-US" sz="2000" dirty="0">
                <a:latin typeface="Avenir Next LT Pro" panose="020B0504020202020204" pitchFamily="34" charset="0"/>
                <a:ea typeface="Calibri" panose="020F0502020204030204" pitchFamily="34" charset="0"/>
                <a:cs typeface="Times New Roman" panose="02020603050405020304" pitchFamily="18" charset="0"/>
              </a:rPr>
              <a:t>to shelter residents;</a:t>
            </a:r>
          </a:p>
          <a:p>
            <a:pPr marL="342900" marR="0" lvl="0" indent="-342900">
              <a:lnSpc>
                <a:spcPct val="107000"/>
              </a:lnSpc>
              <a:spcBef>
                <a:spcPts val="0"/>
              </a:spcBef>
              <a:spcAft>
                <a:spcPts val="800"/>
              </a:spcAft>
              <a:buFont typeface="+mj-lt"/>
              <a:buAutoNum type="arabicPeriod"/>
              <a:tabLst>
                <a:tab pos="457200" algn="l"/>
              </a:tabLst>
            </a:pPr>
            <a:endParaRPr lang="en-US" sz="9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000" b="1" dirty="0">
                <a:latin typeface="Avenir Next LT Pro" panose="020B0504020202020204" pitchFamily="34" charset="0"/>
                <a:ea typeface="Calibri" panose="020F0502020204030204" pitchFamily="34" charset="0"/>
                <a:cs typeface="Times New Roman" panose="02020603050405020304" pitchFamily="18" charset="0"/>
              </a:rPr>
              <a:t>Rapidly re-house </a:t>
            </a:r>
            <a:r>
              <a:rPr lang="en-US" sz="2000" dirty="0">
                <a:latin typeface="Avenir Next LT Pro" panose="020B0504020202020204" pitchFamily="34" charset="0"/>
                <a:ea typeface="Calibri" panose="020F0502020204030204" pitchFamily="34" charset="0"/>
                <a:cs typeface="Times New Roman" panose="02020603050405020304" pitchFamily="18" charset="0"/>
              </a:rPr>
              <a:t>homeless individuals and families; and</a:t>
            </a:r>
          </a:p>
          <a:p>
            <a:pPr marL="342900" marR="0" lvl="0" indent="-342900">
              <a:lnSpc>
                <a:spcPct val="107000"/>
              </a:lnSpc>
              <a:spcBef>
                <a:spcPts val="0"/>
              </a:spcBef>
              <a:spcAft>
                <a:spcPts val="800"/>
              </a:spcAft>
              <a:buFont typeface="+mj-lt"/>
              <a:buAutoNum type="arabicPeriod"/>
              <a:tabLst>
                <a:tab pos="457200" algn="l"/>
              </a:tabLst>
            </a:pPr>
            <a:endParaRPr lang="en-US" sz="900" dirty="0">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2000" b="1" dirty="0">
                <a:latin typeface="Avenir Next LT Pro" panose="020B0504020202020204" pitchFamily="34" charset="0"/>
                <a:ea typeface="Calibri" panose="020F0502020204030204" pitchFamily="34" charset="0"/>
                <a:cs typeface="Times New Roman" panose="02020603050405020304" pitchFamily="18" charset="0"/>
              </a:rPr>
              <a:t>Prevent</a:t>
            </a:r>
            <a:r>
              <a:rPr lang="en-US" sz="2000" dirty="0">
                <a:latin typeface="Avenir Next LT Pro" panose="020B0504020202020204" pitchFamily="34" charset="0"/>
                <a:ea typeface="Calibri" panose="020F0502020204030204" pitchFamily="34" charset="0"/>
                <a:cs typeface="Times New Roman" panose="02020603050405020304" pitchFamily="18" charset="0"/>
              </a:rPr>
              <a:t> families and individuals from becoming homeless.</a:t>
            </a:r>
          </a:p>
        </p:txBody>
      </p:sp>
      <p:grpSp>
        <p:nvGrpSpPr>
          <p:cNvPr id="2" name="Group 1">
            <a:extLst>
              <a:ext uri="{FF2B5EF4-FFF2-40B4-BE49-F238E27FC236}">
                <a16:creationId xmlns:a16="http://schemas.microsoft.com/office/drawing/2014/main" id="{4F44A0EC-81F3-DE66-D134-494D3A390755}"/>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C93E920A-E4D7-8463-2D29-9DBA737BAB50}"/>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67A717-A435-3721-A14F-9AFDA1D780CD}"/>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782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6DE1CDC5-06FE-74FA-A447-96D2DFFDA4A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3B283A6-52C2-9ADA-1D9E-6FED5F967761}"/>
              </a:ext>
            </a:extLst>
          </p:cNvPr>
          <p:cNvSpPr txBox="1"/>
          <p:nvPr/>
        </p:nvSpPr>
        <p:spPr>
          <a:xfrm>
            <a:off x="564198" y="498564"/>
            <a:ext cx="8015604" cy="5334089"/>
          </a:xfrm>
          <a:prstGeom prst="rect">
            <a:avLst/>
          </a:prstGeom>
          <a:noFill/>
        </p:spPr>
        <p:txBody>
          <a:bodyPr wrap="square" rtlCol="0">
            <a:spAutoFit/>
          </a:bodyPr>
          <a:lstStyle/>
          <a:p>
            <a:endParaRPr lang="en-US" sz="4800" dirty="0">
              <a:solidFill>
                <a:srgbClr val="2E75B6"/>
              </a:solidFill>
              <a:latin typeface="Calibri" panose="020F0502020204030204" pitchFamily="34" charset="0"/>
              <a:ea typeface="Calibri" panose="020F0502020204030204" pitchFamily="34" charset="0"/>
              <a:cs typeface="Times New Roman" panose="02020603050405020304" pitchFamily="18" charset="0"/>
            </a:endParaRPr>
          </a:p>
          <a:p>
            <a:endParaRPr lang="en-US" sz="4800" dirty="0">
              <a:solidFill>
                <a:srgbClr val="2E75B6"/>
              </a:solidFill>
              <a:latin typeface="Calibri" panose="020F0502020204030204" pitchFamily="34" charset="0"/>
              <a:ea typeface="Calibri" panose="020F0502020204030204" pitchFamily="34" charset="0"/>
              <a:cs typeface="Times New Roman" panose="02020603050405020304" pitchFamily="18" charset="0"/>
            </a:endParaRPr>
          </a:p>
          <a:p>
            <a:endParaRPr lang="en-US" sz="4000" dirty="0">
              <a:solidFill>
                <a:srgbClr val="333F5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t>Five Program Components</a:t>
            </a:r>
          </a:p>
          <a:p>
            <a:pPr algn="ctr"/>
            <a:endParaRPr lang="en-US" dirty="0">
              <a:solidFill>
                <a:srgbClr val="333F50"/>
              </a:solidFill>
              <a:latin typeface="Sabon Next LT" panose="02000500000000000000" pitchFamily="2" charset="0"/>
              <a:ea typeface="Calibri" panose="020F0502020204030204" pitchFamily="34" charset="0"/>
              <a:cs typeface="Sabon Next LT" panose="02000500000000000000" pitchFamily="2" charset="0"/>
            </a:endParaRPr>
          </a:p>
          <a:p>
            <a:pPr marL="742950" indent="-742950">
              <a:lnSpc>
                <a:spcPct val="150000"/>
              </a:lnSpc>
              <a:buFont typeface="+mj-lt"/>
              <a:buAutoNum type="arabicPeriod"/>
            </a:pPr>
            <a:r>
              <a:rPr lang="en-US" sz="2000" dirty="0">
                <a:latin typeface="Avenir Next LT Pro" panose="020B0504020202020204" pitchFamily="34" charset="0"/>
                <a:ea typeface="Calibri" panose="020F0502020204030204" pitchFamily="34" charset="0"/>
                <a:cs typeface="Times New Roman" panose="02020603050405020304" pitchFamily="18" charset="0"/>
              </a:rPr>
              <a:t>Street Outreach </a:t>
            </a:r>
          </a:p>
          <a:p>
            <a:pPr marL="742950" indent="-742950">
              <a:lnSpc>
                <a:spcPct val="150000"/>
              </a:lnSpc>
              <a:buFont typeface="+mj-lt"/>
              <a:buAutoNum type="arabicPeriod"/>
            </a:pPr>
            <a:r>
              <a:rPr lang="en-US" sz="2000" dirty="0">
                <a:latin typeface="Avenir Next LT Pro" panose="020B0504020202020204" pitchFamily="34" charset="0"/>
                <a:ea typeface="Calibri" panose="020F0502020204030204" pitchFamily="34" charset="0"/>
                <a:cs typeface="Times New Roman" panose="02020603050405020304" pitchFamily="18" charset="0"/>
              </a:rPr>
              <a:t>Emergency Shelter  </a:t>
            </a:r>
          </a:p>
          <a:p>
            <a:pPr marL="742950" indent="-742950">
              <a:lnSpc>
                <a:spcPct val="150000"/>
              </a:lnSpc>
              <a:buFont typeface="+mj-lt"/>
              <a:buAutoNum type="arabicPeriod"/>
            </a:pPr>
            <a:r>
              <a:rPr lang="en-US" sz="2000" dirty="0">
                <a:latin typeface="Avenir Next LT Pro" panose="020B0504020202020204" pitchFamily="34" charset="0"/>
                <a:ea typeface="Calibri" panose="020F0502020204030204" pitchFamily="34" charset="0"/>
                <a:cs typeface="Times New Roman" panose="02020603050405020304" pitchFamily="18" charset="0"/>
              </a:rPr>
              <a:t>Homelessness Prevention </a:t>
            </a:r>
          </a:p>
          <a:p>
            <a:pPr marL="742950" indent="-742950">
              <a:lnSpc>
                <a:spcPct val="150000"/>
              </a:lnSpc>
              <a:buFont typeface="+mj-lt"/>
              <a:buAutoNum type="arabicPeriod"/>
            </a:pPr>
            <a:r>
              <a:rPr lang="en-US" sz="2000" dirty="0">
                <a:latin typeface="Avenir Next LT Pro" panose="020B0504020202020204" pitchFamily="34" charset="0"/>
                <a:ea typeface="Calibri" panose="020F0502020204030204" pitchFamily="34" charset="0"/>
                <a:cs typeface="Times New Roman" panose="02020603050405020304" pitchFamily="18" charset="0"/>
              </a:rPr>
              <a:t>Rapid Re-Housing </a:t>
            </a:r>
          </a:p>
          <a:p>
            <a:pPr marL="742950" indent="-742950">
              <a:lnSpc>
                <a:spcPct val="150000"/>
              </a:lnSpc>
              <a:buFont typeface="+mj-lt"/>
              <a:buAutoNum type="arabicPeriod"/>
            </a:pPr>
            <a:r>
              <a:rPr lang="en-US" sz="2000" dirty="0">
                <a:latin typeface="Avenir Next LT Pro" panose="020B0504020202020204" pitchFamily="34" charset="0"/>
                <a:ea typeface="Calibri" panose="020F0502020204030204" pitchFamily="34" charset="0"/>
                <a:cs typeface="Times New Roman" panose="02020603050405020304" pitchFamily="18" charset="0"/>
              </a:rPr>
              <a:t>HMIS</a:t>
            </a:r>
            <a:endParaRPr lang="en-US" sz="2000" dirty="0">
              <a:solidFill>
                <a:schemeClr val="tx2">
                  <a:lumMod val="75000"/>
                </a:schemeClr>
              </a:solidFill>
              <a:latin typeface="Avenir Next LT Pro" panose="020B0504020202020204" pitchFamily="34" charset="0"/>
              <a:cs typeface="Sabon Next LT" panose="02000500000000000000" pitchFamily="2" charset="0"/>
            </a:endParaRPr>
          </a:p>
        </p:txBody>
      </p:sp>
      <p:pic>
        <p:nvPicPr>
          <p:cNvPr id="5" name="Picture 4">
            <a:extLst>
              <a:ext uri="{FF2B5EF4-FFF2-40B4-BE49-F238E27FC236}">
                <a16:creationId xmlns:a16="http://schemas.microsoft.com/office/drawing/2014/main" id="{395B638D-12E7-47E6-81BF-9F144B530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484" y="623113"/>
            <a:ext cx="3704491" cy="1869611"/>
          </a:xfrm>
          <a:prstGeom prst="rect">
            <a:avLst/>
          </a:prstGeom>
        </p:spPr>
      </p:pic>
      <p:grpSp>
        <p:nvGrpSpPr>
          <p:cNvPr id="2" name="Group 1">
            <a:extLst>
              <a:ext uri="{FF2B5EF4-FFF2-40B4-BE49-F238E27FC236}">
                <a16:creationId xmlns:a16="http://schemas.microsoft.com/office/drawing/2014/main" id="{144BD9F7-046C-ED6A-0D66-1BB3368FD25A}"/>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FD103E4D-B274-1C27-8CD8-C04C8584CC73}"/>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E864FE-6730-DD6C-7D5A-722CB23E6691}"/>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93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a:extLst>
            <a:ext uri="{FF2B5EF4-FFF2-40B4-BE49-F238E27FC236}">
              <a16:creationId xmlns:a16="http://schemas.microsoft.com/office/drawing/2014/main" id="{6DCF9073-FEE3-57CA-130D-BBB32876FD1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F2F54A2-2923-F87A-6B0C-4866EEB932F5}"/>
              </a:ext>
            </a:extLst>
          </p:cNvPr>
          <p:cNvSpPr txBox="1"/>
          <p:nvPr/>
        </p:nvSpPr>
        <p:spPr>
          <a:xfrm>
            <a:off x="518159" y="565620"/>
            <a:ext cx="8297593" cy="4472378"/>
          </a:xfrm>
          <a:prstGeom prst="rect">
            <a:avLst/>
          </a:prstGeom>
          <a:noFill/>
        </p:spPr>
        <p:txBody>
          <a:bodyPr wrap="square" rtlCol="0">
            <a:spAutoFit/>
          </a:bodyPr>
          <a:lstStyle/>
          <a:p>
            <a:pPr>
              <a:lnSpc>
                <a:spcPct val="107000"/>
              </a:lnSpc>
              <a:spcAft>
                <a:spcPts val="800"/>
              </a:spcAft>
            </a:pPr>
            <a:r>
              <a:rPr lang="en-US" sz="32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t>Eligible </a:t>
            </a:r>
            <a:r>
              <a:rPr lang="en-US" sz="3600" dirty="0">
                <a:solidFill>
                  <a:srgbClr val="333F50"/>
                </a:solidFill>
                <a:latin typeface="Sabon Next LT" panose="02000500000000000000" pitchFamily="2" charset="0"/>
                <a:ea typeface="Calibri" panose="020F0502020204030204" pitchFamily="34" charset="0"/>
                <a:cs typeface="Sabon Next LT" panose="02000500000000000000" pitchFamily="2" charset="0"/>
              </a:rPr>
              <a:t>Recipients</a:t>
            </a:r>
          </a:p>
          <a:p>
            <a:pPr algn="ctr">
              <a:lnSpc>
                <a:spcPct val="107000"/>
              </a:lnSpc>
              <a:spcAft>
                <a:spcPts val="800"/>
              </a:spcAft>
            </a:pPr>
            <a:endParaRPr lang="en-US" sz="1050" dirty="0">
              <a:solidFill>
                <a:srgbClr val="333F50"/>
              </a:solidFill>
              <a:latin typeface="Sabon Next LT" panose="02000500000000000000" pitchFamily="2" charset="0"/>
              <a:ea typeface="Calibri" panose="020F0502020204030204" pitchFamily="34" charset="0"/>
              <a:cs typeface="Sabon Next LT" panose="02000500000000000000" pitchFamily="2" charset="0"/>
            </a:endParaRPr>
          </a:p>
          <a:p>
            <a:pPr marL="457200" indent="-457200">
              <a:lnSpc>
                <a:spcPct val="107000"/>
              </a:lnSpc>
              <a:spcAft>
                <a:spcPts val="800"/>
              </a:spcAft>
              <a:buFont typeface="Arial" panose="020B0604020202020204" pitchFamily="34" charset="0"/>
              <a:buChar char="•"/>
            </a:pPr>
            <a:r>
              <a:rPr lang="en-US" sz="2000" dirty="0">
                <a:latin typeface="Avenir Next LT Pro" panose="020B0504020202020204" pitchFamily="34" charset="0"/>
                <a:ea typeface="Calibri" panose="020F0502020204030204" pitchFamily="34" charset="0"/>
                <a:cs typeface="Times New Roman" panose="02020603050405020304" pitchFamily="18" charset="0"/>
              </a:rPr>
              <a:t>Metropolitan cities, </a:t>
            </a:r>
            <a:r>
              <a:rPr lang="en-US" sz="2000" b="1" dirty="0">
                <a:latin typeface="Avenir Next LT Pro" panose="020B0504020202020204" pitchFamily="34" charset="0"/>
                <a:ea typeface="Calibri" panose="020F0502020204030204" pitchFamily="34" charset="0"/>
                <a:cs typeface="Times New Roman" panose="02020603050405020304" pitchFamily="18" charset="0"/>
              </a:rPr>
              <a:t>urban counties </a:t>
            </a:r>
            <a:r>
              <a:rPr lang="en-US" sz="2000" dirty="0">
                <a:latin typeface="Avenir Next LT Pro" panose="020B0504020202020204" pitchFamily="34" charset="0"/>
                <a:ea typeface="Calibri" panose="020F0502020204030204" pitchFamily="34" charset="0"/>
                <a:cs typeface="Times New Roman" panose="02020603050405020304" pitchFamily="18" charset="0"/>
              </a:rPr>
              <a:t>and territories may subgrant ESG funds to private nonprofit organizations.</a:t>
            </a:r>
          </a:p>
          <a:p>
            <a:pPr marL="914400" lvl="1" indent="-457200">
              <a:lnSpc>
                <a:spcPct val="107000"/>
              </a:lnSpc>
              <a:spcAft>
                <a:spcPts val="800"/>
              </a:spcAft>
              <a:buFont typeface="Arial" panose="020B0604020202020204" pitchFamily="34" charset="0"/>
              <a:buChar char="•"/>
            </a:pPr>
            <a:r>
              <a:rPr lang="en-US" sz="2000" dirty="0">
                <a:latin typeface="Avenir Next LT Pro" panose="020B0504020202020204" pitchFamily="34" charset="0"/>
                <a:ea typeface="Calibri" panose="020F0502020204030204" pitchFamily="34" charset="0"/>
                <a:cs typeface="Times New Roman" panose="02020603050405020304" pitchFamily="18" charset="0"/>
              </a:rPr>
              <a:t>Greenville County is the only ESG-eligible entity in Upstate CoC (FY2023  $234,279)</a:t>
            </a:r>
          </a:p>
          <a:p>
            <a:pPr marL="914400" lvl="1" indent="-457200">
              <a:lnSpc>
                <a:spcPct val="107000"/>
              </a:lnSpc>
              <a:spcAft>
                <a:spcPts val="800"/>
              </a:spcAft>
              <a:buFont typeface="Arial" panose="020B0604020202020204" pitchFamily="34" charset="0"/>
              <a:buChar char="•"/>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000" b="1" dirty="0">
                <a:latin typeface="Avenir Next LT Pro" panose="020B0504020202020204" pitchFamily="34" charset="0"/>
                <a:ea typeface="Calibri" panose="020F0502020204030204" pitchFamily="34" charset="0"/>
                <a:cs typeface="Times New Roman" panose="02020603050405020304" pitchFamily="18" charset="0"/>
              </a:rPr>
              <a:t>State recipients </a:t>
            </a:r>
            <a:r>
              <a:rPr lang="en-US" sz="2000" u="sng" dirty="0">
                <a:latin typeface="Avenir Next LT Pro" panose="020B0504020202020204" pitchFamily="34" charset="0"/>
                <a:ea typeface="Calibri" panose="020F0502020204030204" pitchFamily="34" charset="0"/>
                <a:cs typeface="Times New Roman" panose="02020603050405020304" pitchFamily="18" charset="0"/>
              </a:rPr>
              <a:t>must subgrant all of their ESG funds</a:t>
            </a:r>
            <a:r>
              <a:rPr lang="en-US" sz="2000" dirty="0">
                <a:latin typeface="Avenir Next LT Pro" panose="020B0504020202020204" pitchFamily="34" charset="0"/>
                <a:ea typeface="Calibri" panose="020F0502020204030204" pitchFamily="34" charset="0"/>
                <a:cs typeface="Times New Roman" panose="02020603050405020304" pitchFamily="18" charset="0"/>
              </a:rPr>
              <a:t> (except for funds for administrative costs and under certain conditions, HMIS costs) to units of </a:t>
            </a:r>
            <a:r>
              <a:rPr lang="en-US" sz="2000" u="sng" dirty="0">
                <a:latin typeface="Avenir Next LT Pro" panose="020B0504020202020204" pitchFamily="34" charset="0"/>
                <a:ea typeface="Calibri" panose="020F0502020204030204" pitchFamily="34" charset="0"/>
                <a:cs typeface="Times New Roman" panose="02020603050405020304" pitchFamily="18" charset="0"/>
              </a:rPr>
              <a:t>local government and/or private nonprofit organizations</a:t>
            </a:r>
            <a:r>
              <a:rPr lang="en-US" sz="2000" dirty="0">
                <a:latin typeface="Avenir Next LT Pro" panose="020B0504020202020204" pitchFamily="34" charset="0"/>
                <a:ea typeface="Calibri" panose="020F0502020204030204" pitchFamily="34" charset="0"/>
                <a:cs typeface="Times New Roman" panose="02020603050405020304" pitchFamily="18" charset="0"/>
              </a:rPr>
              <a:t>. (FY2023  $2,456,769)</a:t>
            </a:r>
          </a:p>
        </p:txBody>
      </p:sp>
      <p:grpSp>
        <p:nvGrpSpPr>
          <p:cNvPr id="2" name="Group 1">
            <a:extLst>
              <a:ext uri="{FF2B5EF4-FFF2-40B4-BE49-F238E27FC236}">
                <a16:creationId xmlns:a16="http://schemas.microsoft.com/office/drawing/2014/main" id="{C87096FF-D6EF-7E73-53D7-4EE9956206FC}"/>
              </a:ext>
            </a:extLst>
          </p:cNvPr>
          <p:cNvGrpSpPr/>
          <p:nvPr/>
        </p:nvGrpSpPr>
        <p:grpSpPr>
          <a:xfrm>
            <a:off x="7614465" y="5689685"/>
            <a:ext cx="1742066" cy="1696191"/>
            <a:chOff x="7614465" y="5689685"/>
            <a:chExt cx="1742066" cy="1696191"/>
          </a:xfrm>
        </p:grpSpPr>
        <p:sp>
          <p:nvSpPr>
            <p:cNvPr id="3" name="Rectangle 2">
              <a:extLst>
                <a:ext uri="{FF2B5EF4-FFF2-40B4-BE49-F238E27FC236}">
                  <a16:creationId xmlns:a16="http://schemas.microsoft.com/office/drawing/2014/main" id="{F58467CE-8769-C298-0DCA-8344660526AE}"/>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D52F05-8FE4-2553-91EE-DF707ECEE54B}"/>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486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3429-96B1-4707-888B-3EBB358EF058}"/>
              </a:ext>
            </a:extLst>
          </p:cNvPr>
          <p:cNvSpPr>
            <a:spLocks noGrp="1"/>
          </p:cNvSpPr>
          <p:nvPr>
            <p:ph type="title"/>
          </p:nvPr>
        </p:nvSpPr>
        <p:spPr>
          <a:xfrm>
            <a:off x="628650" y="266509"/>
            <a:ext cx="7886700" cy="1325563"/>
          </a:xfrm>
        </p:spPr>
        <p:txBody>
          <a:bodyPr>
            <a:normAutofit/>
          </a:bodyPr>
          <a:lstStyle/>
          <a:p>
            <a:r>
              <a:rPr lang="en-US" sz="3200" dirty="0">
                <a:solidFill>
                  <a:srgbClr val="333F50"/>
                </a:solidFill>
                <a:latin typeface="Sabon Next LT" panose="02000500000000000000" pitchFamily="2" charset="0"/>
                <a:cs typeface="Sabon Next LT" panose="02000500000000000000" pitchFamily="2" charset="0"/>
              </a:rPr>
              <a:t>Street Outreach</a:t>
            </a:r>
          </a:p>
        </p:txBody>
      </p:sp>
      <p:sp>
        <p:nvSpPr>
          <p:cNvPr id="3" name="Content Placeholder 2">
            <a:extLst>
              <a:ext uri="{FF2B5EF4-FFF2-40B4-BE49-F238E27FC236}">
                <a16:creationId xmlns:a16="http://schemas.microsoft.com/office/drawing/2014/main" id="{84E74AB5-3C5C-4C22-B984-D02B297E393F}"/>
              </a:ext>
            </a:extLst>
          </p:cNvPr>
          <p:cNvSpPr>
            <a:spLocks noGrp="1"/>
          </p:cNvSpPr>
          <p:nvPr>
            <p:ph idx="1"/>
          </p:nvPr>
        </p:nvSpPr>
        <p:spPr>
          <a:xfrm>
            <a:off x="695706" y="1690689"/>
            <a:ext cx="7886700" cy="4351338"/>
          </a:xfrm>
        </p:spPr>
        <p:txBody>
          <a:bodyPr>
            <a:normAutofit/>
          </a:bodyPr>
          <a:lstStyle/>
          <a:p>
            <a:pPr marL="0" indent="0">
              <a:buNone/>
            </a:pPr>
            <a:r>
              <a:rPr lang="en-US" sz="2000" u="sng" dirty="0">
                <a:latin typeface="Avenir Next LT Pro" panose="020B0504020202020204" pitchFamily="34" charset="0"/>
                <a:ea typeface="Calibri" panose="020F0502020204030204" pitchFamily="34" charset="0"/>
                <a:cs typeface="Times New Roman" panose="02020603050405020304" pitchFamily="18" charset="0"/>
              </a:rPr>
              <a:t>Eligible costs include</a:t>
            </a:r>
            <a:r>
              <a:rPr lang="en-US" sz="2000" dirty="0">
                <a:latin typeface="Avenir Next LT Pro" panose="020B0504020202020204" pitchFamily="34" charset="0"/>
                <a:ea typeface="Calibri" panose="020F0502020204030204" pitchFamily="34" charset="0"/>
                <a:cs typeface="Times New Roman" panose="02020603050405020304" pitchFamily="18" charset="0"/>
              </a:rPr>
              <a:t>: </a:t>
            </a:r>
          </a:p>
          <a:p>
            <a:r>
              <a:rPr lang="en-US" sz="2000" dirty="0">
                <a:latin typeface="Avenir Next LT Pro" panose="020B0504020202020204" pitchFamily="34" charset="0"/>
                <a:ea typeface="Calibri" panose="020F0502020204030204" pitchFamily="34" charset="0"/>
                <a:cs typeface="Times New Roman" panose="02020603050405020304" pitchFamily="18" charset="0"/>
              </a:rPr>
              <a:t>engagement, </a:t>
            </a:r>
          </a:p>
          <a:p>
            <a:r>
              <a:rPr lang="en-US" sz="2000" dirty="0">
                <a:latin typeface="Avenir Next LT Pro" panose="020B0504020202020204" pitchFamily="34" charset="0"/>
                <a:ea typeface="Calibri" panose="020F0502020204030204" pitchFamily="34" charset="0"/>
                <a:cs typeface="Times New Roman" panose="02020603050405020304" pitchFamily="18" charset="0"/>
              </a:rPr>
              <a:t>case management, </a:t>
            </a:r>
          </a:p>
          <a:p>
            <a:r>
              <a:rPr lang="en-US" sz="2000" dirty="0">
                <a:latin typeface="Avenir Next LT Pro" panose="020B0504020202020204" pitchFamily="34" charset="0"/>
                <a:ea typeface="Calibri" panose="020F0502020204030204" pitchFamily="34" charset="0"/>
                <a:cs typeface="Times New Roman" panose="02020603050405020304" pitchFamily="18" charset="0"/>
              </a:rPr>
              <a:t>emergency health and mental health services, </a:t>
            </a:r>
          </a:p>
          <a:p>
            <a:r>
              <a:rPr lang="en-US" sz="2000" dirty="0">
                <a:latin typeface="Avenir Next LT Pro" panose="020B0504020202020204" pitchFamily="34" charset="0"/>
                <a:ea typeface="Calibri" panose="020F0502020204030204" pitchFamily="34" charset="0"/>
                <a:cs typeface="Times New Roman" panose="02020603050405020304" pitchFamily="18" charset="0"/>
              </a:rPr>
              <a:t>transportation, </a:t>
            </a:r>
          </a:p>
          <a:p>
            <a:r>
              <a:rPr lang="en-US" sz="2000" dirty="0">
                <a:latin typeface="Avenir Next LT Pro" panose="020B0504020202020204" pitchFamily="34" charset="0"/>
                <a:ea typeface="Calibri" panose="020F0502020204030204" pitchFamily="34" charset="0"/>
                <a:cs typeface="Times New Roman" panose="02020603050405020304" pitchFamily="18" charset="0"/>
              </a:rPr>
              <a:t>services for special populations. </a:t>
            </a:r>
          </a:p>
          <a:p>
            <a:pPr marL="0" indent="0">
              <a:buNone/>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r>
              <a:rPr lang="en-US" sz="2000" b="1" dirty="0">
                <a:latin typeface="Avenir Next LT Pro" panose="020B0504020202020204" pitchFamily="34" charset="0"/>
                <a:ea typeface="Calibri" panose="020F0502020204030204" pitchFamily="34" charset="0"/>
                <a:cs typeface="Times New Roman" panose="02020603050405020304" pitchFamily="18" charset="0"/>
              </a:rPr>
              <a:t>See 24 CFR 576.101</a:t>
            </a:r>
            <a:endParaRPr lang="en-US" sz="2000" b="1" dirty="0">
              <a:latin typeface="Avenir Next LT Pro" panose="020B0504020202020204" pitchFamily="34" charset="0"/>
            </a:endParaRPr>
          </a:p>
        </p:txBody>
      </p:sp>
      <p:pic>
        <p:nvPicPr>
          <p:cNvPr id="5" name="Picture 4">
            <a:extLst>
              <a:ext uri="{FF2B5EF4-FFF2-40B4-BE49-F238E27FC236}">
                <a16:creationId xmlns:a16="http://schemas.microsoft.com/office/drawing/2014/main" id="{64421F08-8C25-43DB-A891-094F7828F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912" y="266509"/>
            <a:ext cx="3196494" cy="2397371"/>
          </a:xfrm>
          <a:prstGeom prst="rect">
            <a:avLst/>
          </a:prstGeom>
        </p:spPr>
      </p:pic>
      <p:grpSp>
        <p:nvGrpSpPr>
          <p:cNvPr id="4" name="Group 3">
            <a:extLst>
              <a:ext uri="{FF2B5EF4-FFF2-40B4-BE49-F238E27FC236}">
                <a16:creationId xmlns:a16="http://schemas.microsoft.com/office/drawing/2014/main" id="{E190F310-ACE3-61E4-FE64-BD6E23B106E8}"/>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283D10AE-12F4-DA9E-5CFA-AA7F1DD228D5}"/>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3CF2F1-E917-967B-DC26-12F81D522BA2}"/>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812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A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DAB3-7DEA-40E1-B2C0-003C0F59697D}"/>
              </a:ext>
            </a:extLst>
          </p:cNvPr>
          <p:cNvSpPr>
            <a:spLocks noGrp="1"/>
          </p:cNvSpPr>
          <p:nvPr>
            <p:ph type="title"/>
          </p:nvPr>
        </p:nvSpPr>
        <p:spPr>
          <a:xfrm>
            <a:off x="628650" y="186714"/>
            <a:ext cx="7886700" cy="1325563"/>
          </a:xfrm>
        </p:spPr>
        <p:txBody>
          <a:bodyPr>
            <a:normAutofit/>
          </a:bodyPr>
          <a:lstStyle/>
          <a:p>
            <a:r>
              <a:rPr lang="en-US" sz="3200" dirty="0">
                <a:solidFill>
                  <a:srgbClr val="333F50"/>
                </a:solidFill>
                <a:latin typeface="Sabon Next LT" panose="02000500000000000000" pitchFamily="2" charset="0"/>
                <a:cs typeface="Sabon Next LT" panose="02000500000000000000" pitchFamily="2" charset="0"/>
              </a:rPr>
              <a:t>Emergency Shelters</a:t>
            </a:r>
          </a:p>
        </p:txBody>
      </p:sp>
      <p:sp>
        <p:nvSpPr>
          <p:cNvPr id="3" name="Content Placeholder 2">
            <a:extLst>
              <a:ext uri="{FF2B5EF4-FFF2-40B4-BE49-F238E27FC236}">
                <a16:creationId xmlns:a16="http://schemas.microsoft.com/office/drawing/2014/main" id="{D3F25ED5-A29A-48E1-88DD-F979344A9AB0}"/>
              </a:ext>
            </a:extLst>
          </p:cNvPr>
          <p:cNvSpPr>
            <a:spLocks noGrp="1"/>
          </p:cNvSpPr>
          <p:nvPr>
            <p:ph idx="1"/>
          </p:nvPr>
        </p:nvSpPr>
        <p:spPr>
          <a:xfrm>
            <a:off x="628650" y="1237957"/>
            <a:ext cx="8229599" cy="5205046"/>
          </a:xfrm>
        </p:spPr>
        <p:txBody>
          <a:bodyPr>
            <a:normAutofit/>
          </a:bodyPr>
          <a:lstStyle/>
          <a:p>
            <a:pPr>
              <a:lnSpc>
                <a:spcPct val="110000"/>
              </a:lnSpc>
            </a:pPr>
            <a:r>
              <a:rPr lang="en-US" sz="2000" dirty="0">
                <a:latin typeface="Avenir Next LT Pro" panose="020B0504020202020204" pitchFamily="34" charset="0"/>
                <a:ea typeface="Calibri" panose="020F0502020204030204" pitchFamily="34" charset="0"/>
                <a:cs typeface="Times New Roman" panose="02020603050405020304" pitchFamily="18" charset="0"/>
              </a:rPr>
              <a:t>Renovation, including major rehabilitation or conversion, of a building </a:t>
            </a:r>
          </a:p>
          <a:p>
            <a:pPr>
              <a:lnSpc>
                <a:spcPct val="110000"/>
              </a:lnSpc>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10000"/>
              </a:lnSpc>
              <a:spcBef>
                <a:spcPts val="0"/>
              </a:spcBef>
              <a:spcAft>
                <a:spcPts val="800"/>
              </a:spcAft>
            </a:pPr>
            <a:r>
              <a:rPr lang="en-US" sz="2000" dirty="0">
                <a:latin typeface="Avenir Next LT Pro" panose="020B0504020202020204" pitchFamily="34" charset="0"/>
                <a:ea typeface="Calibri" panose="020F0502020204030204" pitchFamily="34" charset="0"/>
                <a:cs typeface="Times New Roman" panose="02020603050405020304" pitchFamily="18" charset="0"/>
              </a:rPr>
              <a:t>Essential Services, including case management, child care, education services, employment assistance and job training, outpatient health services, legal services, life skills training, mental health services, substance abuse treatment services, transportation, and services for special populations.</a:t>
            </a:r>
          </a:p>
          <a:p>
            <a:pPr marL="0" marR="0">
              <a:lnSpc>
                <a:spcPct val="110000"/>
              </a:lnSpc>
              <a:spcBef>
                <a:spcPts val="0"/>
              </a:spcBef>
              <a:spcAft>
                <a:spcPts val="800"/>
              </a:spcAft>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10000"/>
              </a:lnSpc>
              <a:spcBef>
                <a:spcPts val="0"/>
              </a:spcBef>
              <a:spcAft>
                <a:spcPts val="800"/>
              </a:spcAft>
            </a:pPr>
            <a:r>
              <a:rPr lang="en-US" sz="2000" dirty="0">
                <a:latin typeface="Avenir Next LT Pro" panose="020B0504020202020204" pitchFamily="34" charset="0"/>
                <a:ea typeface="Calibri" panose="020F0502020204030204" pitchFamily="34" charset="0"/>
                <a:cs typeface="Times New Roman" panose="02020603050405020304" pitchFamily="18" charset="0"/>
              </a:rPr>
              <a:t>Shelter Operations, including maintenance, rent, repair, security, fuel, equipment, insurance, utilities, food, furnishings, and supplies </a:t>
            </a:r>
          </a:p>
          <a:p>
            <a:pPr marL="0" marR="0" indent="0">
              <a:lnSpc>
                <a:spcPct val="107000"/>
              </a:lnSpc>
              <a:spcBef>
                <a:spcPts val="0"/>
              </a:spcBef>
              <a:spcAft>
                <a:spcPts val="800"/>
              </a:spcAft>
              <a:buNone/>
            </a:pPr>
            <a:endParaRPr lang="en-US" sz="2000" dirty="0">
              <a:latin typeface="Avenir Next LT Pro" panose="020B05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latin typeface="Avenir Next LT Pro" panose="020B0504020202020204" pitchFamily="34" charset="0"/>
                <a:ea typeface="Calibri" panose="020F0502020204030204" pitchFamily="34" charset="0"/>
                <a:cs typeface="Times New Roman" panose="02020603050405020304" pitchFamily="18" charset="0"/>
              </a:rPr>
              <a:t>See 24 CFR 576.102</a:t>
            </a:r>
            <a:endParaRPr lang="en-US" sz="2000" b="1" dirty="0">
              <a:latin typeface="Avenir Next LT Pro" panose="020B0504020202020204" pitchFamily="34" charset="0"/>
            </a:endParaRPr>
          </a:p>
        </p:txBody>
      </p:sp>
      <p:grpSp>
        <p:nvGrpSpPr>
          <p:cNvPr id="5" name="Group 4">
            <a:extLst>
              <a:ext uri="{FF2B5EF4-FFF2-40B4-BE49-F238E27FC236}">
                <a16:creationId xmlns:a16="http://schemas.microsoft.com/office/drawing/2014/main" id="{63D9BC8A-6758-B36B-EA63-A0E023F5CC08}"/>
              </a:ext>
            </a:extLst>
          </p:cNvPr>
          <p:cNvGrpSpPr/>
          <p:nvPr/>
        </p:nvGrpSpPr>
        <p:grpSpPr>
          <a:xfrm>
            <a:off x="7614465" y="5689685"/>
            <a:ext cx="1742066" cy="1696191"/>
            <a:chOff x="7614465" y="5689685"/>
            <a:chExt cx="1742066" cy="1696191"/>
          </a:xfrm>
        </p:grpSpPr>
        <p:sp>
          <p:nvSpPr>
            <p:cNvPr id="6" name="Rectangle 5">
              <a:extLst>
                <a:ext uri="{FF2B5EF4-FFF2-40B4-BE49-F238E27FC236}">
                  <a16:creationId xmlns:a16="http://schemas.microsoft.com/office/drawing/2014/main" id="{463B38AC-CB92-D419-4760-D4A53D89BD42}"/>
                </a:ext>
              </a:extLst>
            </p:cNvPr>
            <p:cNvSpPr/>
            <p:nvPr/>
          </p:nvSpPr>
          <p:spPr>
            <a:xfrm rot="18826950">
              <a:off x="7667463" y="5812647"/>
              <a:ext cx="1520231" cy="1626227"/>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DB55DB-3573-1158-A41C-D2F4FC0B383B}"/>
                </a:ext>
              </a:extLst>
            </p:cNvPr>
            <p:cNvSpPr/>
            <p:nvPr/>
          </p:nvSpPr>
          <p:spPr>
            <a:xfrm rot="18826950">
              <a:off x="8488307" y="5698669"/>
              <a:ext cx="877208" cy="85924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https://miraclehill.org/wp-content/uploads/2019/05/shelter-greenville-rescue-mission.jpg">
            <a:extLst>
              <a:ext uri="{FF2B5EF4-FFF2-40B4-BE49-F238E27FC236}">
                <a16:creationId xmlns:a16="http://schemas.microsoft.com/office/drawing/2014/main" id="{450A3CA2-AD46-456F-ADA7-FD058FE52D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28492" y="5186363"/>
            <a:ext cx="3089031" cy="1671637"/>
          </a:xfrm>
          <a:prstGeom prst="rect">
            <a:avLst/>
          </a:prstGeom>
          <a:noFill/>
          <a:ln>
            <a:noFill/>
          </a:ln>
        </p:spPr>
      </p:pic>
    </p:spTree>
    <p:extLst>
      <p:ext uri="{BB962C8B-B14F-4D97-AF65-F5344CB8AC3E}">
        <p14:creationId xmlns:p14="http://schemas.microsoft.com/office/powerpoint/2010/main" val="37605358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810</TotalTime>
  <Words>2173</Words>
  <Application>Microsoft Office PowerPoint</Application>
  <PresentationFormat>On-screen Show (4:3)</PresentationFormat>
  <Paragraphs>286</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Avenir Next LT Pro</vt:lpstr>
      <vt:lpstr>Calibri</vt:lpstr>
      <vt:lpstr>Calibri Light</vt:lpstr>
      <vt:lpstr>Courier New</vt:lpstr>
      <vt:lpstr>Sabon Next LT</vt:lpstr>
      <vt:lpstr>Symbol</vt:lpstr>
      <vt:lpstr>Office Theme</vt:lpstr>
      <vt:lpstr>PowerPoint Presentation</vt:lpstr>
      <vt:lpstr>PowerPoint Presentation</vt:lpstr>
      <vt:lpstr>PowerPoint Presentation</vt:lpstr>
      <vt:lpstr>  24 Code of Federal Regulations (CFR)  </vt:lpstr>
      <vt:lpstr>PowerPoint Presentation</vt:lpstr>
      <vt:lpstr>PowerPoint Presentation</vt:lpstr>
      <vt:lpstr>PowerPoint Presentation</vt:lpstr>
      <vt:lpstr>Street Outreach</vt:lpstr>
      <vt:lpstr>Emergency Shelters</vt:lpstr>
      <vt:lpstr>Homeless Prevention</vt:lpstr>
      <vt:lpstr>Rapid Rehousing</vt:lpstr>
      <vt:lpstr>Data Collection (HMIS)</vt:lpstr>
      <vt:lpstr>§ 576.2 Definitions – MUST FOLLOW</vt:lpstr>
      <vt:lpstr>Critical Items to Remember</vt:lpstr>
      <vt:lpstr>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Rivera</dc:creator>
  <cp:lastModifiedBy>Natalie Rivera</cp:lastModifiedBy>
  <cp:revision>18</cp:revision>
  <dcterms:created xsi:type="dcterms:W3CDTF">2024-02-05T15:31:22Z</dcterms:created>
  <dcterms:modified xsi:type="dcterms:W3CDTF">2024-02-22T13:37:50Z</dcterms:modified>
</cp:coreProperties>
</file>