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sldIdLst>
    <p:sldId id="257" r:id="rId2"/>
    <p:sldId id="302" r:id="rId3"/>
    <p:sldId id="262" r:id="rId4"/>
    <p:sldId id="258" r:id="rId5"/>
    <p:sldId id="300" r:id="rId6"/>
    <p:sldId id="261" r:id="rId7"/>
    <p:sldId id="263" r:id="rId8"/>
    <p:sldId id="264" r:id="rId9"/>
    <p:sldId id="265" r:id="rId10"/>
    <p:sldId id="266" r:id="rId11"/>
    <p:sldId id="267" r:id="rId12"/>
    <p:sldId id="268" r:id="rId13"/>
    <p:sldId id="259" r:id="rId14"/>
    <p:sldId id="269" r:id="rId15"/>
    <p:sldId id="271" r:id="rId16"/>
    <p:sldId id="272" r:id="rId17"/>
    <p:sldId id="273" r:id="rId18"/>
    <p:sldId id="274" r:id="rId19"/>
    <p:sldId id="275" r:id="rId20"/>
    <p:sldId id="276" r:id="rId21"/>
    <p:sldId id="270" r:id="rId22"/>
    <p:sldId id="278" r:id="rId23"/>
    <p:sldId id="282" r:id="rId24"/>
    <p:sldId id="301" r:id="rId25"/>
    <p:sldId id="289" r:id="rId26"/>
    <p:sldId id="281" r:id="rId27"/>
    <p:sldId id="279" r:id="rId28"/>
    <p:sldId id="280" r:id="rId29"/>
    <p:sldId id="283" r:id="rId30"/>
    <p:sldId id="284" r:id="rId31"/>
    <p:sldId id="285" r:id="rId32"/>
    <p:sldId id="286" r:id="rId33"/>
    <p:sldId id="287" r:id="rId34"/>
    <p:sldId id="288" r:id="rId35"/>
    <p:sldId id="290" r:id="rId36"/>
    <p:sldId id="260" r:id="rId37"/>
    <p:sldId id="291" r:id="rId38"/>
    <p:sldId id="292" r:id="rId39"/>
    <p:sldId id="293" r:id="rId40"/>
    <p:sldId id="294" r:id="rId41"/>
    <p:sldId id="296" r:id="rId42"/>
    <p:sldId id="297" r:id="rId43"/>
    <p:sldId id="298" r:id="rId44"/>
    <p:sldId id="29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D3"/>
    <a:srgbClr val="8B7282"/>
    <a:srgbClr val="3A6A51"/>
    <a:srgbClr val="343D6A"/>
    <a:srgbClr val="222468"/>
    <a:srgbClr val="A53B45"/>
    <a:srgbClr val="152C75"/>
    <a:srgbClr val="FFD930"/>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F1525-50B4-45F4-B486-7A2737FC2612}" v="22" dt="2024-04-17T12:49:16.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0" d="100"/>
          <a:sy n="100" d="100"/>
        </p:scale>
        <p:origin x="18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Rivera" userId="d435bf85-d274-4de2-a9d4-48d9775dda27" providerId="ADAL" clId="{D53F1525-50B4-45F4-B486-7A2737FC2612}"/>
    <pc:docChg chg="undo custSel addSld delSld modSld sldOrd">
      <pc:chgData name="Natalie Rivera" userId="d435bf85-d274-4de2-a9d4-48d9775dda27" providerId="ADAL" clId="{D53F1525-50B4-45F4-B486-7A2737FC2612}" dt="2024-04-18T16:57:17.705" v="4651" actId="2711"/>
      <pc:docMkLst>
        <pc:docMk/>
      </pc:docMkLst>
      <pc:sldChg chg="delSp modSp mod">
        <pc:chgData name="Natalie Rivera" userId="d435bf85-d274-4de2-a9d4-48d9775dda27" providerId="ADAL" clId="{D53F1525-50B4-45F4-B486-7A2737FC2612}" dt="2024-04-16T18:21:42.718" v="4056" actId="20577"/>
        <pc:sldMkLst>
          <pc:docMk/>
          <pc:sldMk cId="2533853395" sldId="258"/>
        </pc:sldMkLst>
        <pc:spChg chg="mod">
          <ac:chgData name="Natalie Rivera" userId="d435bf85-d274-4de2-a9d4-48d9775dda27" providerId="ADAL" clId="{D53F1525-50B4-45F4-B486-7A2737FC2612}" dt="2024-04-16T18:21:42.718" v="4056" actId="20577"/>
          <ac:spMkLst>
            <pc:docMk/>
            <pc:sldMk cId="2533853395" sldId="258"/>
            <ac:spMk id="3" creationId="{1058261F-A283-18D5-341D-6D6B00C79B6B}"/>
          </ac:spMkLst>
        </pc:spChg>
        <pc:spChg chg="del">
          <ac:chgData name="Natalie Rivera" userId="d435bf85-d274-4de2-a9d4-48d9775dda27" providerId="ADAL" clId="{D53F1525-50B4-45F4-B486-7A2737FC2612}" dt="2024-04-16T18:08:23.225" v="3104" actId="478"/>
          <ac:spMkLst>
            <pc:docMk/>
            <pc:sldMk cId="2533853395" sldId="258"/>
            <ac:spMk id="4" creationId="{E3915A0E-F2D2-B7CF-F95D-35702F931F11}"/>
          </ac:spMkLst>
        </pc:spChg>
        <pc:spChg chg="mod">
          <ac:chgData name="Natalie Rivera" userId="d435bf85-d274-4de2-a9d4-48d9775dda27" providerId="ADAL" clId="{D53F1525-50B4-45F4-B486-7A2737FC2612}" dt="2024-04-16T18:08:51.888" v="3159" actId="27636"/>
          <ac:spMkLst>
            <pc:docMk/>
            <pc:sldMk cId="2533853395" sldId="258"/>
            <ac:spMk id="5" creationId="{0E87D73F-95A1-47E1-A7B3-B21E62C05C82}"/>
          </ac:spMkLst>
        </pc:spChg>
        <pc:spChg chg="del">
          <ac:chgData name="Natalie Rivera" userId="d435bf85-d274-4de2-a9d4-48d9775dda27" providerId="ADAL" clId="{D53F1525-50B4-45F4-B486-7A2737FC2612}" dt="2024-04-16T18:08:21.689" v="3103" actId="478"/>
          <ac:spMkLst>
            <pc:docMk/>
            <pc:sldMk cId="2533853395" sldId="258"/>
            <ac:spMk id="6" creationId="{4D0B15DB-C4FE-4C40-AB22-F10880D5A4A3}"/>
          </ac:spMkLst>
        </pc:spChg>
        <pc:spChg chg="del">
          <ac:chgData name="Natalie Rivera" userId="d435bf85-d274-4de2-a9d4-48d9775dda27" providerId="ADAL" clId="{D53F1525-50B4-45F4-B486-7A2737FC2612}" dt="2024-04-16T18:10:29.482" v="3655" actId="478"/>
          <ac:spMkLst>
            <pc:docMk/>
            <pc:sldMk cId="2533853395" sldId="258"/>
            <ac:spMk id="8" creationId="{A69E0A9B-CD41-9393-4BFA-58D36F96AE6E}"/>
          </ac:spMkLst>
        </pc:spChg>
      </pc:sldChg>
      <pc:sldChg chg="modSp mod">
        <pc:chgData name="Natalie Rivera" userId="d435bf85-d274-4de2-a9d4-48d9775dda27" providerId="ADAL" clId="{D53F1525-50B4-45F4-B486-7A2737FC2612}" dt="2024-04-16T12:54:09.539" v="1" actId="1076"/>
        <pc:sldMkLst>
          <pc:docMk/>
          <pc:sldMk cId="885908110" sldId="284"/>
        </pc:sldMkLst>
        <pc:spChg chg="mod">
          <ac:chgData name="Natalie Rivera" userId="d435bf85-d274-4de2-a9d4-48d9775dda27" providerId="ADAL" clId="{D53F1525-50B4-45F4-B486-7A2737FC2612}" dt="2024-04-16T12:54:09.539" v="1" actId="1076"/>
          <ac:spMkLst>
            <pc:docMk/>
            <pc:sldMk cId="885908110" sldId="284"/>
            <ac:spMk id="13" creationId="{D5EE536A-FDAB-AF72-8348-9B836BB59A8F}"/>
          </ac:spMkLst>
        </pc:spChg>
      </pc:sldChg>
      <pc:sldChg chg="modSp mod">
        <pc:chgData name="Natalie Rivera" userId="d435bf85-d274-4de2-a9d4-48d9775dda27" providerId="ADAL" clId="{D53F1525-50B4-45F4-B486-7A2737FC2612}" dt="2024-04-16T15:16:21.362" v="16" actId="20577"/>
        <pc:sldMkLst>
          <pc:docMk/>
          <pc:sldMk cId="1854994184" sldId="287"/>
        </pc:sldMkLst>
        <pc:spChg chg="mod">
          <ac:chgData name="Natalie Rivera" userId="d435bf85-d274-4de2-a9d4-48d9775dda27" providerId="ADAL" clId="{D53F1525-50B4-45F4-B486-7A2737FC2612}" dt="2024-04-16T15:16:21.362" v="16" actId="20577"/>
          <ac:spMkLst>
            <pc:docMk/>
            <pc:sldMk cId="1854994184" sldId="287"/>
            <ac:spMk id="7" creationId="{EED17801-C317-A249-7F24-F1013E5906AC}"/>
          </ac:spMkLst>
        </pc:spChg>
      </pc:sldChg>
      <pc:sldChg chg="modSp mod">
        <pc:chgData name="Natalie Rivera" userId="d435bf85-d274-4de2-a9d4-48d9775dda27" providerId="ADAL" clId="{D53F1525-50B4-45F4-B486-7A2737FC2612}" dt="2024-04-16T19:04:52.033" v="4162" actId="404"/>
        <pc:sldMkLst>
          <pc:docMk/>
          <pc:sldMk cId="1457511419" sldId="289"/>
        </pc:sldMkLst>
        <pc:spChg chg="mod">
          <ac:chgData name="Natalie Rivera" userId="d435bf85-d274-4de2-a9d4-48d9775dda27" providerId="ADAL" clId="{D53F1525-50B4-45F4-B486-7A2737FC2612}" dt="2024-04-16T19:04:52.033" v="4162" actId="404"/>
          <ac:spMkLst>
            <pc:docMk/>
            <pc:sldMk cId="1457511419" sldId="289"/>
            <ac:spMk id="2" creationId="{06688D23-0BF2-5000-386B-4F63B971BF77}"/>
          </ac:spMkLst>
        </pc:spChg>
      </pc:sldChg>
      <pc:sldChg chg="modSp mod">
        <pc:chgData name="Natalie Rivera" userId="d435bf85-d274-4de2-a9d4-48d9775dda27" providerId="ADAL" clId="{D53F1525-50B4-45F4-B486-7A2737FC2612}" dt="2024-04-16T15:10:58.710" v="7" actId="20577"/>
        <pc:sldMkLst>
          <pc:docMk/>
          <pc:sldMk cId="1992561468" sldId="290"/>
        </pc:sldMkLst>
        <pc:spChg chg="mod">
          <ac:chgData name="Natalie Rivera" userId="d435bf85-d274-4de2-a9d4-48d9775dda27" providerId="ADAL" clId="{D53F1525-50B4-45F4-B486-7A2737FC2612}" dt="2024-04-16T15:10:58.710" v="7" actId="20577"/>
          <ac:spMkLst>
            <pc:docMk/>
            <pc:sldMk cId="1992561468" sldId="290"/>
            <ac:spMk id="2" creationId="{673C3438-5819-3CED-48F4-352B7B2F326B}"/>
          </ac:spMkLst>
        </pc:spChg>
      </pc:sldChg>
      <pc:sldChg chg="addSp delSp modSp mod">
        <pc:chgData name="Natalie Rivera" userId="d435bf85-d274-4de2-a9d4-48d9775dda27" providerId="ADAL" clId="{D53F1525-50B4-45F4-B486-7A2737FC2612}" dt="2024-04-16T15:54:15.011" v="656" actId="207"/>
        <pc:sldMkLst>
          <pc:docMk/>
          <pc:sldMk cId="1386637933" sldId="294"/>
        </pc:sldMkLst>
        <pc:spChg chg="add mod">
          <ac:chgData name="Natalie Rivera" userId="d435bf85-d274-4de2-a9d4-48d9775dda27" providerId="ADAL" clId="{D53F1525-50B4-45F4-B486-7A2737FC2612}" dt="2024-04-16T15:54:15.011" v="656" actId="207"/>
          <ac:spMkLst>
            <pc:docMk/>
            <pc:sldMk cId="1386637933" sldId="294"/>
            <ac:spMk id="2" creationId="{5A7022B7-1711-7ED4-2E16-3711C518CA8F}"/>
          </ac:spMkLst>
        </pc:spChg>
        <pc:spChg chg="add del mod">
          <ac:chgData name="Natalie Rivera" userId="d435bf85-d274-4de2-a9d4-48d9775dda27" providerId="ADAL" clId="{D53F1525-50B4-45F4-B486-7A2737FC2612}" dt="2024-04-16T15:30:25.116" v="81"/>
          <ac:spMkLst>
            <pc:docMk/>
            <pc:sldMk cId="1386637933" sldId="294"/>
            <ac:spMk id="3" creationId="{D088CDD4-FDD3-CEE1-EFBD-B83913BC5890}"/>
          </ac:spMkLst>
        </pc:spChg>
        <pc:spChg chg="add mod">
          <ac:chgData name="Natalie Rivera" userId="d435bf85-d274-4de2-a9d4-48d9775dda27" providerId="ADAL" clId="{D53F1525-50B4-45F4-B486-7A2737FC2612}" dt="2024-04-16T15:33:22.445" v="142" actId="208"/>
          <ac:spMkLst>
            <pc:docMk/>
            <pc:sldMk cId="1386637933" sldId="294"/>
            <ac:spMk id="4" creationId="{40D4AF01-84A2-C81A-C902-A7135C2FBE22}"/>
          </ac:spMkLst>
        </pc:spChg>
        <pc:spChg chg="del mod">
          <ac:chgData name="Natalie Rivera" userId="d435bf85-d274-4de2-a9d4-48d9775dda27" providerId="ADAL" clId="{D53F1525-50B4-45F4-B486-7A2737FC2612}" dt="2024-04-16T15:29:58.624" v="50" actId="478"/>
          <ac:spMkLst>
            <pc:docMk/>
            <pc:sldMk cId="1386637933" sldId="294"/>
            <ac:spMk id="5" creationId="{0E87D73F-95A1-47E1-A7B3-B21E62C05C82}"/>
          </ac:spMkLst>
        </pc:spChg>
        <pc:spChg chg="add mod ord">
          <ac:chgData name="Natalie Rivera" userId="d435bf85-d274-4de2-a9d4-48d9775dda27" providerId="ADAL" clId="{D53F1525-50B4-45F4-B486-7A2737FC2612}" dt="2024-04-16T15:32:00.063" v="103" actId="164"/>
          <ac:spMkLst>
            <pc:docMk/>
            <pc:sldMk cId="1386637933" sldId="294"/>
            <ac:spMk id="8" creationId="{9A97DFF0-6BB2-5D4F-28EC-84268406F424}"/>
          </ac:spMkLst>
        </pc:spChg>
        <pc:spChg chg="add mod">
          <ac:chgData name="Natalie Rivera" userId="d435bf85-d274-4de2-a9d4-48d9775dda27" providerId="ADAL" clId="{D53F1525-50B4-45F4-B486-7A2737FC2612}" dt="2024-04-16T15:31:46.725" v="99" actId="1076"/>
          <ac:spMkLst>
            <pc:docMk/>
            <pc:sldMk cId="1386637933" sldId="294"/>
            <ac:spMk id="10" creationId="{354E039A-89B6-6C8B-9A0B-ACB4C02B1229}"/>
          </ac:spMkLst>
        </pc:spChg>
        <pc:spChg chg="mod">
          <ac:chgData name="Natalie Rivera" userId="d435bf85-d274-4de2-a9d4-48d9775dda27" providerId="ADAL" clId="{D53F1525-50B4-45F4-B486-7A2737FC2612}" dt="2024-04-16T15:31:51.972" v="100"/>
          <ac:spMkLst>
            <pc:docMk/>
            <pc:sldMk cId="1386637933" sldId="294"/>
            <ac:spMk id="12" creationId="{49BFF86D-2DB0-C783-9D44-65808FC44446}"/>
          </ac:spMkLst>
        </pc:spChg>
        <pc:spChg chg="mod">
          <ac:chgData name="Natalie Rivera" userId="d435bf85-d274-4de2-a9d4-48d9775dda27" providerId="ADAL" clId="{D53F1525-50B4-45F4-B486-7A2737FC2612}" dt="2024-04-16T15:31:51.972" v="100"/>
          <ac:spMkLst>
            <pc:docMk/>
            <pc:sldMk cId="1386637933" sldId="294"/>
            <ac:spMk id="13" creationId="{E256C7D6-D3E0-CFF4-EF5D-07070BF10846}"/>
          </ac:spMkLst>
        </pc:spChg>
        <pc:spChg chg="mod">
          <ac:chgData name="Natalie Rivera" userId="d435bf85-d274-4de2-a9d4-48d9775dda27" providerId="ADAL" clId="{D53F1525-50B4-45F4-B486-7A2737FC2612}" dt="2024-04-16T15:32:02.033" v="104"/>
          <ac:spMkLst>
            <pc:docMk/>
            <pc:sldMk cId="1386637933" sldId="294"/>
            <ac:spMk id="16" creationId="{D01EAA32-F64F-AD30-4FBD-C233286404F9}"/>
          </ac:spMkLst>
        </pc:spChg>
        <pc:spChg chg="mod">
          <ac:chgData name="Natalie Rivera" userId="d435bf85-d274-4de2-a9d4-48d9775dda27" providerId="ADAL" clId="{D53F1525-50B4-45F4-B486-7A2737FC2612}" dt="2024-04-16T15:32:19.480" v="120" actId="122"/>
          <ac:spMkLst>
            <pc:docMk/>
            <pc:sldMk cId="1386637933" sldId="294"/>
            <ac:spMk id="18" creationId="{FFF0C28D-E47F-661B-D18B-0E612533D752}"/>
          </ac:spMkLst>
        </pc:spChg>
        <pc:spChg chg="mod">
          <ac:chgData name="Natalie Rivera" userId="d435bf85-d274-4de2-a9d4-48d9775dda27" providerId="ADAL" clId="{D53F1525-50B4-45F4-B486-7A2737FC2612}" dt="2024-04-16T15:33:27.660" v="144" actId="208"/>
          <ac:spMkLst>
            <pc:docMk/>
            <pc:sldMk cId="1386637933" sldId="294"/>
            <ac:spMk id="19" creationId="{E9EE403B-33F6-66A1-988A-B2F020FFA4EC}"/>
          </ac:spMkLst>
        </pc:spChg>
        <pc:spChg chg="mod">
          <ac:chgData name="Natalie Rivera" userId="d435bf85-d274-4de2-a9d4-48d9775dda27" providerId="ADAL" clId="{D53F1525-50B4-45F4-B486-7A2737FC2612}" dt="2024-04-16T15:33:24.650" v="143" actId="208"/>
          <ac:spMkLst>
            <pc:docMk/>
            <pc:sldMk cId="1386637933" sldId="294"/>
            <ac:spMk id="21" creationId="{5AAEAEB3-9081-4A63-457A-B8A0ADA9BEB6}"/>
          </ac:spMkLst>
        </pc:spChg>
        <pc:spChg chg="mod">
          <ac:chgData name="Natalie Rivera" userId="d435bf85-d274-4de2-a9d4-48d9775dda27" providerId="ADAL" clId="{D53F1525-50B4-45F4-B486-7A2737FC2612}" dt="2024-04-16T15:33:39.310" v="145" actId="2085"/>
          <ac:spMkLst>
            <pc:docMk/>
            <pc:sldMk cId="1386637933" sldId="294"/>
            <ac:spMk id="23" creationId="{19D219CD-1409-2A95-2BAB-874076395E22}"/>
          </ac:spMkLst>
        </pc:spChg>
        <pc:spChg chg="mod">
          <ac:chgData name="Natalie Rivera" userId="d435bf85-d274-4de2-a9d4-48d9775dda27" providerId="ADAL" clId="{D53F1525-50B4-45F4-B486-7A2737FC2612}" dt="2024-04-16T15:33:24.650" v="143" actId="208"/>
          <ac:spMkLst>
            <pc:docMk/>
            <pc:sldMk cId="1386637933" sldId="294"/>
            <ac:spMk id="24" creationId="{58C238E7-47A3-BD33-CBC8-E820770E57DE}"/>
          </ac:spMkLst>
        </pc:spChg>
        <pc:spChg chg="add mod">
          <ac:chgData name="Natalie Rivera" userId="d435bf85-d274-4de2-a9d4-48d9775dda27" providerId="ADAL" clId="{D53F1525-50B4-45F4-B486-7A2737FC2612}" dt="2024-04-16T15:47:49.428" v="300" actId="20577"/>
          <ac:spMkLst>
            <pc:docMk/>
            <pc:sldMk cId="1386637933" sldId="294"/>
            <ac:spMk id="25" creationId="{1CBE5FB4-88A8-5186-F407-DAE5E6ED33AF}"/>
          </ac:spMkLst>
        </pc:spChg>
        <pc:spChg chg="add mod">
          <ac:chgData name="Natalie Rivera" userId="d435bf85-d274-4de2-a9d4-48d9775dda27" providerId="ADAL" clId="{D53F1525-50B4-45F4-B486-7A2737FC2612}" dt="2024-04-16T15:48:29.053" v="449" actId="20577"/>
          <ac:spMkLst>
            <pc:docMk/>
            <pc:sldMk cId="1386637933" sldId="294"/>
            <ac:spMk id="26" creationId="{0A17D52D-D109-DEFE-90BA-3E1B8ABD0442}"/>
          </ac:spMkLst>
        </pc:spChg>
        <pc:spChg chg="add mod">
          <ac:chgData name="Natalie Rivera" userId="d435bf85-d274-4de2-a9d4-48d9775dda27" providerId="ADAL" clId="{D53F1525-50B4-45F4-B486-7A2737FC2612}" dt="2024-04-16T15:49:00.324" v="536" actId="1076"/>
          <ac:spMkLst>
            <pc:docMk/>
            <pc:sldMk cId="1386637933" sldId="294"/>
            <ac:spMk id="27" creationId="{A502496A-F025-06B2-BC28-9D5E7718C969}"/>
          </ac:spMkLst>
        </pc:spChg>
        <pc:grpChg chg="add mod">
          <ac:chgData name="Natalie Rivera" userId="d435bf85-d274-4de2-a9d4-48d9775dda27" providerId="ADAL" clId="{D53F1525-50B4-45F4-B486-7A2737FC2612}" dt="2024-04-16T15:32:00.063" v="103" actId="164"/>
          <ac:grpSpMkLst>
            <pc:docMk/>
            <pc:sldMk cId="1386637933" sldId="294"/>
            <ac:grpSpMk id="9" creationId="{97817BB2-E0FE-1D56-8A10-9ECF5F4FD019}"/>
          </ac:grpSpMkLst>
        </pc:grpChg>
        <pc:grpChg chg="add mod">
          <ac:chgData name="Natalie Rivera" userId="d435bf85-d274-4de2-a9d4-48d9775dda27" providerId="ADAL" clId="{D53F1525-50B4-45F4-B486-7A2737FC2612}" dt="2024-04-16T15:31:55.730" v="102" actId="1076"/>
          <ac:grpSpMkLst>
            <pc:docMk/>
            <pc:sldMk cId="1386637933" sldId="294"/>
            <ac:grpSpMk id="11" creationId="{41B6DB8E-9414-69CB-DAB3-4D816B83B1C8}"/>
          </ac:grpSpMkLst>
        </pc:grpChg>
        <pc:grpChg chg="add mod">
          <ac:chgData name="Natalie Rivera" userId="d435bf85-d274-4de2-a9d4-48d9775dda27" providerId="ADAL" clId="{D53F1525-50B4-45F4-B486-7A2737FC2612}" dt="2024-04-16T15:32:00.063" v="103" actId="164"/>
          <ac:grpSpMkLst>
            <pc:docMk/>
            <pc:sldMk cId="1386637933" sldId="294"/>
            <ac:grpSpMk id="14" creationId="{5579838F-7ADD-E6AC-0229-8A5BFA931F7F}"/>
          </ac:grpSpMkLst>
        </pc:grpChg>
        <pc:grpChg chg="add mod">
          <ac:chgData name="Natalie Rivera" userId="d435bf85-d274-4de2-a9d4-48d9775dda27" providerId="ADAL" clId="{D53F1525-50B4-45F4-B486-7A2737FC2612}" dt="2024-04-16T15:32:32.870" v="123" actId="1076"/>
          <ac:grpSpMkLst>
            <pc:docMk/>
            <pc:sldMk cId="1386637933" sldId="294"/>
            <ac:grpSpMk id="15" creationId="{17C6FBDC-50D9-A2DC-1F3C-88856E511D79}"/>
          </ac:grpSpMkLst>
        </pc:grpChg>
        <pc:grpChg chg="mod">
          <ac:chgData name="Natalie Rivera" userId="d435bf85-d274-4de2-a9d4-48d9775dda27" providerId="ADAL" clId="{D53F1525-50B4-45F4-B486-7A2737FC2612}" dt="2024-04-16T15:32:02.033" v="104"/>
          <ac:grpSpMkLst>
            <pc:docMk/>
            <pc:sldMk cId="1386637933" sldId="294"/>
            <ac:grpSpMk id="17" creationId="{F4EB29E4-9E42-A25F-FEFF-9E6E74D78F0E}"/>
          </ac:grpSpMkLst>
        </pc:grpChg>
        <pc:grpChg chg="add mod">
          <ac:chgData name="Natalie Rivera" userId="d435bf85-d274-4de2-a9d4-48d9775dda27" providerId="ADAL" clId="{D53F1525-50B4-45F4-B486-7A2737FC2612}" dt="2024-04-16T15:32:26.282" v="122" actId="1076"/>
          <ac:grpSpMkLst>
            <pc:docMk/>
            <pc:sldMk cId="1386637933" sldId="294"/>
            <ac:grpSpMk id="20" creationId="{E22F67BF-17F4-3C7F-AD61-C55C3C07F04A}"/>
          </ac:grpSpMkLst>
        </pc:grpChg>
        <pc:grpChg chg="mod">
          <ac:chgData name="Natalie Rivera" userId="d435bf85-d274-4de2-a9d4-48d9775dda27" providerId="ADAL" clId="{D53F1525-50B4-45F4-B486-7A2737FC2612}" dt="2024-04-16T15:32:22.339" v="121"/>
          <ac:grpSpMkLst>
            <pc:docMk/>
            <pc:sldMk cId="1386637933" sldId="294"/>
            <ac:grpSpMk id="22" creationId="{9ECBD978-E9C1-4B4F-933C-F312474F0798}"/>
          </ac:grpSpMkLst>
        </pc:grpChg>
      </pc:sldChg>
      <pc:sldChg chg="addSp delSp modSp mod">
        <pc:chgData name="Natalie Rivera" userId="d435bf85-d274-4de2-a9d4-48d9775dda27" providerId="ADAL" clId="{D53F1525-50B4-45F4-B486-7A2737FC2612}" dt="2024-04-18T16:57:17.705" v="4651" actId="2711"/>
        <pc:sldMkLst>
          <pc:docMk/>
          <pc:sldMk cId="2563898376" sldId="296"/>
        </pc:sldMkLst>
        <pc:spChg chg="add mod">
          <ac:chgData name="Natalie Rivera" userId="d435bf85-d274-4de2-a9d4-48d9775dda27" providerId="ADAL" clId="{D53F1525-50B4-45F4-B486-7A2737FC2612}" dt="2024-04-16T15:52:20.652" v="583" actId="1076"/>
          <ac:spMkLst>
            <pc:docMk/>
            <pc:sldMk cId="2563898376" sldId="296"/>
            <ac:spMk id="2" creationId="{04ED1CFB-0A83-E92D-10E3-82985C206085}"/>
          </ac:spMkLst>
        </pc:spChg>
        <pc:spChg chg="mod">
          <ac:chgData name="Natalie Rivera" userId="d435bf85-d274-4de2-a9d4-48d9775dda27" providerId="ADAL" clId="{D53F1525-50B4-45F4-B486-7A2737FC2612}" dt="2024-04-16T15:49:56.242" v="541"/>
          <ac:spMkLst>
            <pc:docMk/>
            <pc:sldMk cId="2563898376" sldId="296"/>
            <ac:spMk id="4" creationId="{24193674-7B76-7DFE-5AAC-7397BCB59521}"/>
          </ac:spMkLst>
        </pc:spChg>
        <pc:spChg chg="add del mod">
          <ac:chgData name="Natalie Rivera" userId="d435bf85-d274-4de2-a9d4-48d9775dda27" providerId="ADAL" clId="{D53F1525-50B4-45F4-B486-7A2737FC2612}" dt="2024-04-16T15:51:19.972" v="571" actId="478"/>
          <ac:spMkLst>
            <pc:docMk/>
            <pc:sldMk cId="2563898376" sldId="296"/>
            <ac:spMk id="5" creationId="{0E87D73F-95A1-47E1-A7B3-B21E62C05C82}"/>
          </ac:spMkLst>
        </pc:spChg>
        <pc:spChg chg="mod">
          <ac:chgData name="Natalie Rivera" userId="d435bf85-d274-4de2-a9d4-48d9775dda27" providerId="ADAL" clId="{D53F1525-50B4-45F4-B486-7A2737FC2612}" dt="2024-04-16T15:51:20.921" v="575" actId="20577"/>
          <ac:spMkLst>
            <pc:docMk/>
            <pc:sldMk cId="2563898376" sldId="296"/>
            <ac:spMk id="9" creationId="{6CE79194-0CB4-9BA6-6FE7-4DED21E38795}"/>
          </ac:spMkLst>
        </pc:spChg>
        <pc:spChg chg="mod">
          <ac:chgData name="Natalie Rivera" userId="d435bf85-d274-4de2-a9d4-48d9775dda27" providerId="ADAL" clId="{D53F1525-50B4-45F4-B486-7A2737FC2612}" dt="2024-04-16T15:51:20.119" v="572" actId="14100"/>
          <ac:spMkLst>
            <pc:docMk/>
            <pc:sldMk cId="2563898376" sldId="296"/>
            <ac:spMk id="10" creationId="{9B1BEF3F-8593-0042-E921-7F5F30240586}"/>
          </ac:spMkLst>
        </pc:spChg>
        <pc:spChg chg="add mod">
          <ac:chgData name="Natalie Rivera" userId="d435bf85-d274-4de2-a9d4-48d9775dda27" providerId="ADAL" clId="{D53F1525-50B4-45F4-B486-7A2737FC2612}" dt="2024-04-16T17:35:22.023" v="1517" actId="1076"/>
          <ac:spMkLst>
            <pc:docMk/>
            <pc:sldMk cId="2563898376" sldId="296"/>
            <ac:spMk id="11" creationId="{59C9F84C-A705-1F7D-EB5E-475CA192BF53}"/>
          </ac:spMkLst>
        </pc:spChg>
        <pc:spChg chg="add mod">
          <ac:chgData name="Natalie Rivera" userId="d435bf85-d274-4de2-a9d4-48d9775dda27" providerId="ADAL" clId="{D53F1525-50B4-45F4-B486-7A2737FC2612}" dt="2024-04-18T16:57:17.705" v="4651" actId="2711"/>
          <ac:spMkLst>
            <pc:docMk/>
            <pc:sldMk cId="2563898376" sldId="296"/>
            <ac:spMk id="12" creationId="{F0488210-217B-211D-D05B-F323B42A4E1E}"/>
          </ac:spMkLst>
        </pc:spChg>
        <pc:grpChg chg="add mod">
          <ac:chgData name="Natalie Rivera" userId="d435bf85-d274-4de2-a9d4-48d9775dda27" providerId="ADAL" clId="{D53F1525-50B4-45F4-B486-7A2737FC2612}" dt="2024-04-16T15:51:21.152" v="576" actId="1076"/>
          <ac:grpSpMkLst>
            <pc:docMk/>
            <pc:sldMk cId="2563898376" sldId="296"/>
            <ac:grpSpMk id="3" creationId="{542462E7-9C95-9AAD-1625-569FFE7992BC}"/>
          </ac:grpSpMkLst>
        </pc:grpChg>
        <pc:grpChg chg="mod">
          <ac:chgData name="Natalie Rivera" userId="d435bf85-d274-4de2-a9d4-48d9775dda27" providerId="ADAL" clId="{D53F1525-50B4-45F4-B486-7A2737FC2612}" dt="2024-04-16T15:49:56.242" v="541"/>
          <ac:grpSpMkLst>
            <pc:docMk/>
            <pc:sldMk cId="2563898376" sldId="296"/>
            <ac:grpSpMk id="8" creationId="{431E91D9-600C-CE00-CEA8-AFCEFE374D1A}"/>
          </ac:grpSpMkLst>
        </pc:grpChg>
      </pc:sldChg>
      <pc:sldChg chg="delSp modSp add mod ord">
        <pc:chgData name="Natalie Rivera" userId="d435bf85-d274-4de2-a9d4-48d9775dda27" providerId="ADAL" clId="{D53F1525-50B4-45F4-B486-7A2737FC2612}" dt="2024-04-16T17:38:49.381" v="2099" actId="20577"/>
        <pc:sldMkLst>
          <pc:docMk/>
          <pc:sldMk cId="722080274" sldId="297"/>
        </pc:sldMkLst>
        <pc:spChg chg="del">
          <ac:chgData name="Natalie Rivera" userId="d435bf85-d274-4de2-a9d4-48d9775dda27" providerId="ADAL" clId="{D53F1525-50B4-45F4-B486-7A2737FC2612}" dt="2024-04-16T15:55:49.074" v="939" actId="478"/>
          <ac:spMkLst>
            <pc:docMk/>
            <pc:sldMk cId="722080274" sldId="297"/>
            <ac:spMk id="2" creationId="{41BFC257-269D-07B0-9BF7-3C5CA01DE272}"/>
          </ac:spMkLst>
        </pc:spChg>
        <pc:spChg chg="del">
          <ac:chgData name="Natalie Rivera" userId="d435bf85-d274-4de2-a9d4-48d9775dda27" providerId="ADAL" clId="{D53F1525-50B4-45F4-B486-7A2737FC2612}" dt="2024-04-16T15:55:50.544" v="940" actId="478"/>
          <ac:spMkLst>
            <pc:docMk/>
            <pc:sldMk cId="722080274" sldId="297"/>
            <ac:spMk id="3" creationId="{3BBFA23F-9C6D-43CF-9FC5-B3290122BC3E}"/>
          </ac:spMkLst>
        </pc:spChg>
        <pc:spChg chg="mod">
          <ac:chgData name="Natalie Rivera" userId="d435bf85-d274-4de2-a9d4-48d9775dda27" providerId="ADAL" clId="{D53F1525-50B4-45F4-B486-7A2737FC2612}" dt="2024-04-16T15:54:20.322" v="657" actId="207"/>
          <ac:spMkLst>
            <pc:docMk/>
            <pc:sldMk cId="722080274" sldId="297"/>
            <ac:spMk id="5" creationId="{0E87D73F-95A1-47E1-A7B3-B21E62C05C82}"/>
          </ac:spMkLst>
        </pc:spChg>
        <pc:spChg chg="mod">
          <ac:chgData name="Natalie Rivera" userId="d435bf85-d274-4de2-a9d4-48d9775dda27" providerId="ADAL" clId="{D53F1525-50B4-45F4-B486-7A2737FC2612}" dt="2024-04-16T15:54:34.203" v="661" actId="207"/>
          <ac:spMkLst>
            <pc:docMk/>
            <pc:sldMk cId="722080274" sldId="297"/>
            <ac:spMk id="7" creationId="{69F0C8E7-9834-41CA-04FF-B3AEE13C186E}"/>
          </ac:spMkLst>
        </pc:spChg>
        <pc:spChg chg="mod">
          <ac:chgData name="Natalie Rivera" userId="d435bf85-d274-4de2-a9d4-48d9775dda27" providerId="ADAL" clId="{D53F1525-50B4-45F4-B486-7A2737FC2612}" dt="2024-04-16T15:54:23.809" v="658" actId="207"/>
          <ac:spMkLst>
            <pc:docMk/>
            <pc:sldMk cId="722080274" sldId="297"/>
            <ac:spMk id="8" creationId="{9340332B-CFF2-9457-C123-0C8B5EBB8E52}"/>
          </ac:spMkLst>
        </pc:spChg>
        <pc:spChg chg="mod">
          <ac:chgData name="Natalie Rivera" userId="d435bf85-d274-4de2-a9d4-48d9775dda27" providerId="ADAL" clId="{D53F1525-50B4-45F4-B486-7A2737FC2612}" dt="2024-04-16T15:55:45.095" v="938" actId="1076"/>
          <ac:spMkLst>
            <pc:docMk/>
            <pc:sldMk cId="722080274" sldId="297"/>
            <ac:spMk id="11" creationId="{79ABD869-37BE-A880-ACFC-7D6EE0D2C228}"/>
          </ac:spMkLst>
        </pc:spChg>
        <pc:spChg chg="mod">
          <ac:chgData name="Natalie Rivera" userId="d435bf85-d274-4de2-a9d4-48d9775dda27" providerId="ADAL" clId="{D53F1525-50B4-45F4-B486-7A2737FC2612}" dt="2024-04-16T17:38:49.381" v="2099" actId="20577"/>
          <ac:spMkLst>
            <pc:docMk/>
            <pc:sldMk cId="722080274" sldId="297"/>
            <ac:spMk id="12" creationId="{863A8C6A-9362-894E-2EA7-97B9955CBE36}"/>
          </ac:spMkLst>
        </pc:spChg>
        <pc:spChg chg="mod">
          <ac:chgData name="Natalie Rivera" userId="d435bf85-d274-4de2-a9d4-48d9775dda27" providerId="ADAL" clId="{D53F1525-50B4-45F4-B486-7A2737FC2612}" dt="2024-04-16T17:38:16.349" v="2061" actId="404"/>
          <ac:spMkLst>
            <pc:docMk/>
            <pc:sldMk cId="722080274" sldId="297"/>
            <ac:spMk id="13" creationId="{D5EE536A-FDAB-AF72-8348-9B836BB59A8F}"/>
          </ac:spMkLst>
        </pc:spChg>
        <pc:cxnChg chg="mod">
          <ac:chgData name="Natalie Rivera" userId="d435bf85-d274-4de2-a9d4-48d9775dda27" providerId="ADAL" clId="{D53F1525-50B4-45F4-B486-7A2737FC2612}" dt="2024-04-16T15:54:28.723" v="659" actId="208"/>
          <ac:cxnSpMkLst>
            <pc:docMk/>
            <pc:sldMk cId="722080274" sldId="297"/>
            <ac:cxnSpMk id="10" creationId="{1BFB0469-F73A-ED08-496D-77A6A79962DA}"/>
          </ac:cxnSpMkLst>
        </pc:cxnChg>
      </pc:sldChg>
      <pc:sldChg chg="delSp modSp add mod ord">
        <pc:chgData name="Natalie Rivera" userId="d435bf85-d274-4de2-a9d4-48d9775dda27" providerId="ADAL" clId="{D53F1525-50B4-45F4-B486-7A2737FC2612}" dt="2024-04-16T17:44:59.267" v="2755" actId="20577"/>
        <pc:sldMkLst>
          <pc:docMk/>
          <pc:sldMk cId="3865317365" sldId="298"/>
        </pc:sldMkLst>
        <pc:spChg chg="mod">
          <ac:chgData name="Natalie Rivera" userId="d435bf85-d274-4de2-a9d4-48d9775dda27" providerId="ADAL" clId="{D53F1525-50B4-45F4-B486-7A2737FC2612}" dt="2024-04-16T17:44:59.267" v="2755" actId="20577"/>
          <ac:spMkLst>
            <pc:docMk/>
            <pc:sldMk cId="3865317365" sldId="298"/>
            <ac:spMk id="2" creationId="{04ED1CFB-0A83-E92D-10E3-82985C206085}"/>
          </ac:spMkLst>
        </pc:spChg>
        <pc:spChg chg="mod">
          <ac:chgData name="Natalie Rivera" userId="d435bf85-d274-4de2-a9d4-48d9775dda27" providerId="ADAL" clId="{D53F1525-50B4-45F4-B486-7A2737FC2612}" dt="2024-04-16T15:56:45.179" v="986" actId="20577"/>
          <ac:spMkLst>
            <pc:docMk/>
            <pc:sldMk cId="3865317365" sldId="298"/>
            <ac:spMk id="5" creationId="{0E87D73F-95A1-47E1-A7B3-B21E62C05C82}"/>
          </ac:spMkLst>
        </pc:spChg>
        <pc:spChg chg="del">
          <ac:chgData name="Natalie Rivera" userId="d435bf85-d274-4de2-a9d4-48d9775dda27" providerId="ADAL" clId="{D53F1525-50B4-45F4-B486-7A2737FC2612}" dt="2024-04-16T15:56:19.227" v="946" actId="478"/>
          <ac:spMkLst>
            <pc:docMk/>
            <pc:sldMk cId="3865317365" sldId="298"/>
            <ac:spMk id="11" creationId="{59C9F84C-A705-1F7D-EB5E-475CA192BF53}"/>
          </ac:spMkLst>
        </pc:spChg>
        <pc:spChg chg="del">
          <ac:chgData name="Natalie Rivera" userId="d435bf85-d274-4de2-a9d4-48d9775dda27" providerId="ADAL" clId="{D53F1525-50B4-45F4-B486-7A2737FC2612}" dt="2024-04-16T15:56:20.545" v="947" actId="478"/>
          <ac:spMkLst>
            <pc:docMk/>
            <pc:sldMk cId="3865317365" sldId="298"/>
            <ac:spMk id="12" creationId="{F0488210-217B-211D-D05B-F323B42A4E1E}"/>
          </ac:spMkLst>
        </pc:spChg>
      </pc:sldChg>
      <pc:sldChg chg="addSp delSp modSp add mod ord">
        <pc:chgData name="Natalie Rivera" userId="d435bf85-d274-4de2-a9d4-48d9775dda27" providerId="ADAL" clId="{D53F1525-50B4-45F4-B486-7A2737FC2612}" dt="2024-04-16T17:55:10.104" v="3049" actId="207"/>
        <pc:sldMkLst>
          <pc:docMk/>
          <pc:sldMk cId="256919094" sldId="299"/>
        </pc:sldMkLst>
        <pc:spChg chg="mod">
          <ac:chgData name="Natalie Rivera" userId="d435bf85-d274-4de2-a9d4-48d9775dda27" providerId="ADAL" clId="{D53F1525-50B4-45F4-B486-7A2737FC2612}" dt="2024-04-16T17:54:23.712" v="2919" actId="1076"/>
          <ac:spMkLst>
            <pc:docMk/>
            <pc:sldMk cId="256919094" sldId="299"/>
            <ac:spMk id="2" creationId="{FA193E86-BAD5-F262-A21F-F7FB5B2E4E0A}"/>
          </ac:spMkLst>
        </pc:spChg>
        <pc:spChg chg="del">
          <ac:chgData name="Natalie Rivera" userId="d435bf85-d274-4de2-a9d4-48d9775dda27" providerId="ADAL" clId="{D53F1525-50B4-45F4-B486-7A2737FC2612}" dt="2024-04-16T17:53:59.718" v="2873" actId="478"/>
          <ac:spMkLst>
            <pc:docMk/>
            <pc:sldMk cId="256919094" sldId="299"/>
            <ac:spMk id="3" creationId="{8B88C2ED-E25E-C963-F07D-A39F6ED86BE0}"/>
          </ac:spMkLst>
        </pc:spChg>
        <pc:spChg chg="add mod">
          <ac:chgData name="Natalie Rivera" userId="d435bf85-d274-4de2-a9d4-48d9775dda27" providerId="ADAL" clId="{D53F1525-50B4-45F4-B486-7A2737FC2612}" dt="2024-04-16T17:55:10.104" v="3049" actId="207"/>
          <ac:spMkLst>
            <pc:docMk/>
            <pc:sldMk cId="256919094" sldId="299"/>
            <ac:spMk id="7" creationId="{AE571A0F-8D3B-C063-5AE8-72D4C6B1463B}"/>
          </ac:spMkLst>
        </pc:spChg>
        <pc:grpChg chg="del">
          <ac:chgData name="Natalie Rivera" userId="d435bf85-d274-4de2-a9d4-48d9775dda27" providerId="ADAL" clId="{D53F1525-50B4-45F4-B486-7A2737FC2612}" dt="2024-04-16T17:53:56.676" v="2872" actId="478"/>
          <ac:grpSpMkLst>
            <pc:docMk/>
            <pc:sldMk cId="256919094" sldId="299"/>
            <ac:grpSpMk id="4" creationId="{0FD93678-0345-F8ED-A064-322C3251374E}"/>
          </ac:grpSpMkLst>
        </pc:grpChg>
      </pc:sldChg>
      <pc:sldChg chg="add">
        <pc:chgData name="Natalie Rivera" userId="d435bf85-d274-4de2-a9d4-48d9775dda27" providerId="ADAL" clId="{D53F1525-50B4-45F4-B486-7A2737FC2612}" dt="2024-04-16T18:08:17.829" v="3102" actId="2890"/>
        <pc:sldMkLst>
          <pc:docMk/>
          <pc:sldMk cId="3470430310" sldId="300"/>
        </pc:sldMkLst>
      </pc:sldChg>
      <pc:sldChg chg="modSp add mod ord">
        <pc:chgData name="Natalie Rivera" userId="d435bf85-d274-4de2-a9d4-48d9775dda27" providerId="ADAL" clId="{D53F1525-50B4-45F4-B486-7A2737FC2612}" dt="2024-04-16T18:54:49.315" v="4063" actId="207"/>
        <pc:sldMkLst>
          <pc:docMk/>
          <pc:sldMk cId="1242775359" sldId="301"/>
        </pc:sldMkLst>
        <pc:spChg chg="mod">
          <ac:chgData name="Natalie Rivera" userId="d435bf85-d274-4de2-a9d4-48d9775dda27" providerId="ADAL" clId="{D53F1525-50B4-45F4-B486-7A2737FC2612}" dt="2024-04-16T18:54:49.315" v="4063" actId="207"/>
          <ac:spMkLst>
            <pc:docMk/>
            <pc:sldMk cId="1242775359" sldId="301"/>
            <ac:spMk id="5" creationId="{0E87D73F-95A1-47E1-A7B3-B21E62C05C82}"/>
          </ac:spMkLst>
        </pc:spChg>
      </pc:sldChg>
      <pc:sldChg chg="new del">
        <pc:chgData name="Natalie Rivera" userId="d435bf85-d274-4de2-a9d4-48d9775dda27" providerId="ADAL" clId="{D53F1525-50B4-45F4-B486-7A2737FC2612}" dt="2024-04-17T12:46:18.269" v="4164" actId="2696"/>
        <pc:sldMkLst>
          <pc:docMk/>
          <pc:sldMk cId="976763791" sldId="302"/>
        </pc:sldMkLst>
      </pc:sldChg>
      <pc:sldChg chg="addSp delSp modSp add mod ord setBg">
        <pc:chgData name="Natalie Rivera" userId="d435bf85-d274-4de2-a9d4-48d9775dda27" providerId="ADAL" clId="{D53F1525-50B4-45F4-B486-7A2737FC2612}" dt="2024-04-17T13:05:53.746" v="4606" actId="20577"/>
        <pc:sldMkLst>
          <pc:docMk/>
          <pc:sldMk cId="2540171175" sldId="302"/>
        </pc:sldMkLst>
        <pc:spChg chg="add mod">
          <ac:chgData name="Natalie Rivera" userId="d435bf85-d274-4de2-a9d4-48d9775dda27" providerId="ADAL" clId="{D53F1525-50B4-45F4-B486-7A2737FC2612}" dt="2024-04-17T13:05:53.746" v="4606" actId="20577"/>
          <ac:spMkLst>
            <pc:docMk/>
            <pc:sldMk cId="2540171175" sldId="302"/>
            <ac:spMk id="2" creationId="{5BF72BB1-B9AA-DE05-9B43-5603C4FB75BA}"/>
          </ac:spMkLst>
        </pc:spChg>
        <pc:spChg chg="del">
          <ac:chgData name="Natalie Rivera" userId="d435bf85-d274-4de2-a9d4-48d9775dda27" providerId="ADAL" clId="{D53F1525-50B4-45F4-B486-7A2737FC2612}" dt="2024-04-17T12:46:31.339" v="4168" actId="478"/>
          <ac:spMkLst>
            <pc:docMk/>
            <pc:sldMk cId="2540171175" sldId="302"/>
            <ac:spMk id="3" creationId="{1058261F-A283-18D5-341D-6D6B00C79B6B}"/>
          </ac:spMkLst>
        </pc:spChg>
        <pc:spChg chg="add mod">
          <ac:chgData name="Natalie Rivera" userId="d435bf85-d274-4de2-a9d4-48d9775dda27" providerId="ADAL" clId="{D53F1525-50B4-45F4-B486-7A2737FC2612}" dt="2024-04-17T12:52:30.863" v="4567" actId="1076"/>
          <ac:spMkLst>
            <pc:docMk/>
            <pc:sldMk cId="2540171175" sldId="302"/>
            <ac:spMk id="4" creationId="{E7CC0787-A242-458B-878C-DF330DD9797E}"/>
          </ac:spMkLst>
        </pc:spChg>
        <pc:spChg chg="mod">
          <ac:chgData name="Natalie Rivera" userId="d435bf85-d274-4de2-a9d4-48d9775dda27" providerId="ADAL" clId="{D53F1525-50B4-45F4-B486-7A2737FC2612}" dt="2024-04-17T12:51:14.719" v="4556" actId="5793"/>
          <ac:spMkLst>
            <pc:docMk/>
            <pc:sldMk cId="2540171175" sldId="302"/>
            <ac:spMk id="5" creationId="{0E87D73F-95A1-47E1-A7B3-B21E62C05C82}"/>
          </ac:spMkLst>
        </pc:spChg>
        <pc:spChg chg="del">
          <ac:chgData name="Natalie Rivera" userId="d435bf85-d274-4de2-a9d4-48d9775dda27" providerId="ADAL" clId="{D53F1525-50B4-45F4-B486-7A2737FC2612}" dt="2024-04-17T12:52:20.337" v="4566" actId="478"/>
          <ac:spMkLst>
            <pc:docMk/>
            <pc:sldMk cId="2540171175" sldId="302"/>
            <ac:spMk id="9" creationId="{DC7865C5-3680-C6A5-8A65-27F549263EB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86079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47162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17701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43061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9182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54423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60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40192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22576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18863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4/18/2024</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70109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4/18/2024</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225090132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19" r:id="rId6"/>
    <p:sldLayoutId id="2147483815" r:id="rId7"/>
    <p:sldLayoutId id="2147483816" r:id="rId8"/>
    <p:sldLayoutId id="2147483817" r:id="rId9"/>
    <p:sldLayoutId id="2147483818" r:id="rId10"/>
    <p:sldLayoutId id="2147483820"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hud.gov/sites/dfiles/CPD/documents/FY-2023-CoC-NOFO-Publication.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hudexchange.info/resource/2033/hearth-coc-program-interim-rule/" TargetMode="External"/><Relationship Id="rId2" Type="http://schemas.openxmlformats.org/officeDocument/2006/relationships/hyperlink" Target="https://www.hudexchange.info/homelessness-assistance/hearth-act/"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upstatecoc.org/funding" TargetMode="External"/><Relationship Id="rId2" Type="http://schemas.openxmlformats.org/officeDocument/2006/relationships/hyperlink" Target="https://www.hudexchange.info/resource/3892/housing-first-in-permanent-supportive-housing-brie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gnitoforms.com/unitedhousingconnections1/_2023upstatecontinuumofcarehousingfirstselfquestionnaire" TargetMode="External"/><Relationship Id="rId2" Type="http://schemas.openxmlformats.org/officeDocument/2006/relationships/hyperlink" Target="https://www.cognitoforms.com/unitedhousingconnections1/_2023nofoletterofintentfornewprojectsorrenewalprojectswithnodatatoreport"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hudexchange.info/resource/6171/esnaps-201-toolkit/" TargetMode="External"/><Relationship Id="rId2" Type="http://schemas.openxmlformats.org/officeDocument/2006/relationships/hyperlink" Target="https://www.hudexchange.info/resource/6170/esnaps-101-toolkit/" TargetMode="External"/><Relationship Id="rId1" Type="http://schemas.openxmlformats.org/officeDocument/2006/relationships/slideLayout" Target="../slideLayouts/slideLayout7.xml"/><Relationship Id="rId4" Type="http://schemas.openxmlformats.org/officeDocument/2006/relationships/hyperlink" Target="https://www.hudexchange.info/resource/2909/coc-project-application-instructions-for-new-project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upstatecoc.org/fundin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file:///C:\Users\NatalieWilson\United%20Housing%20Connections\Upstate%20CoC%20-%20Documents\NOFO\2023%20NOFO\2023%20NOFO%20Rubric.pdf" TargetMode="External"/><Relationship Id="rId2" Type="http://schemas.openxmlformats.org/officeDocument/2006/relationships/hyperlink" Target="file:///C:\Users\NatalieWilson\United%20Housing%20Connections\HMIS%20-%20Documents\NOFO\NOFO%202023\2023%20NOFO%20Score.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B7282"/>
        </a:solidFill>
        <a:effectLst/>
      </p:bgPr>
    </p:bg>
    <p:spTree>
      <p:nvGrpSpPr>
        <p:cNvPr id="1" name=""/>
        <p:cNvGrpSpPr/>
        <p:nvPr/>
      </p:nvGrpSpPr>
      <p:grpSpPr>
        <a:xfrm>
          <a:off x="0" y="0"/>
          <a:ext cx="0" cy="0"/>
          <a:chOff x="0" y="0"/>
          <a:chExt cx="0" cy="0"/>
        </a:xfrm>
      </p:grpSpPr>
      <p:pic>
        <p:nvPicPr>
          <p:cNvPr id="2" name="Picture 1" descr="A pattern of colorful shapes&#10;&#10;Description automatically generated">
            <a:extLst>
              <a:ext uri="{FF2B5EF4-FFF2-40B4-BE49-F238E27FC236}">
                <a16:creationId xmlns:a16="http://schemas.microsoft.com/office/drawing/2014/main" id="{27D08D92-CCFD-426F-9B6A-EFC0712E2D36}"/>
              </a:ext>
            </a:extLst>
          </p:cNvPr>
          <p:cNvPicPr>
            <a:picLocks noChangeAspect="1"/>
          </p:cNvPicPr>
          <p:nvPr/>
        </p:nvPicPr>
        <p:blipFill rotWithShape="1">
          <a:blip r:embed="rId2">
            <a:extLst>
              <a:ext uri="{28A0092B-C50C-407E-A947-70E740481C1C}">
                <a14:useLocalDpi xmlns:a14="http://schemas.microsoft.com/office/drawing/2010/main" val="0"/>
              </a:ext>
            </a:extLst>
          </a:blip>
          <a:srcRect l="34285" r="14782"/>
          <a:stretch/>
        </p:blipFill>
        <p:spPr>
          <a:xfrm>
            <a:off x="6154124" y="0"/>
            <a:ext cx="3493009" cy="6857990"/>
          </a:xfrm>
          <a:prstGeom prst="rect">
            <a:avLst/>
          </a:prstGeom>
        </p:spPr>
      </p:pic>
      <p:sp>
        <p:nvSpPr>
          <p:cNvPr id="3" name="Title 1">
            <a:extLst>
              <a:ext uri="{FF2B5EF4-FFF2-40B4-BE49-F238E27FC236}">
                <a16:creationId xmlns:a16="http://schemas.microsoft.com/office/drawing/2014/main" id="{A855A366-DD5D-C733-0037-32EE54132DC6}"/>
              </a:ext>
            </a:extLst>
          </p:cNvPr>
          <p:cNvSpPr txBox="1">
            <a:spLocks/>
          </p:cNvSpPr>
          <p:nvPr/>
        </p:nvSpPr>
        <p:spPr>
          <a:xfrm>
            <a:off x="502848" y="706395"/>
            <a:ext cx="4974053" cy="197013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4400" spc="0" dirty="0">
                <a:solidFill>
                  <a:srgbClr val="FAFBF9"/>
                </a:solidFill>
                <a:latin typeface="Verdana Pro Cond Black" panose="020F0502020204030204" pitchFamily="34" charset="0"/>
                <a:cs typeface="MoolBoran" panose="020F0502020204030204" pitchFamily="34" charset="0"/>
              </a:rPr>
              <a:t>2024 NOFO Day of Learning</a:t>
            </a:r>
            <a:endParaRPr lang="en-US" sz="4400" spc="0" dirty="0">
              <a:latin typeface="Verdana Pro Cond Black" panose="020F0502020204030204" pitchFamily="34" charset="0"/>
              <a:cs typeface="MoolBoran" panose="020F0502020204030204" pitchFamily="34" charset="0"/>
            </a:endParaRPr>
          </a:p>
        </p:txBody>
      </p:sp>
      <p:sp>
        <p:nvSpPr>
          <p:cNvPr id="4" name="Title 1">
            <a:extLst>
              <a:ext uri="{FF2B5EF4-FFF2-40B4-BE49-F238E27FC236}">
                <a16:creationId xmlns:a16="http://schemas.microsoft.com/office/drawing/2014/main" id="{99C79DA8-5084-B846-5605-9D3BB3BECE56}"/>
              </a:ext>
            </a:extLst>
          </p:cNvPr>
          <p:cNvSpPr txBox="1">
            <a:spLocks/>
          </p:cNvSpPr>
          <p:nvPr/>
        </p:nvSpPr>
        <p:spPr>
          <a:xfrm>
            <a:off x="712369" y="3276600"/>
            <a:ext cx="4555009" cy="125730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FFD930"/>
                </a:solidFill>
                <a:latin typeface="Verdana Pro Cond Black" panose="020F0502020204030204" pitchFamily="34" charset="0"/>
                <a:cs typeface="MoolBoran" panose="020F0502020204030204" pitchFamily="34" charset="0"/>
              </a:rPr>
              <a:t>Part one: 2023 NOFO Scoring Debrief</a:t>
            </a:r>
          </a:p>
        </p:txBody>
      </p:sp>
      <p:cxnSp>
        <p:nvCxnSpPr>
          <p:cNvPr id="6" name="Straight Connector 5">
            <a:extLst>
              <a:ext uri="{FF2B5EF4-FFF2-40B4-BE49-F238E27FC236}">
                <a16:creationId xmlns:a16="http://schemas.microsoft.com/office/drawing/2014/main" id="{071A95AA-779C-AB87-7B6C-F17882AC4A03}"/>
              </a:ext>
            </a:extLst>
          </p:cNvPr>
          <p:cNvCxnSpPr/>
          <p:nvPr/>
        </p:nvCxnSpPr>
        <p:spPr>
          <a:xfrm>
            <a:off x="502848" y="3048000"/>
            <a:ext cx="5155002" cy="0"/>
          </a:xfrm>
          <a:prstGeom prst="line">
            <a:avLst/>
          </a:prstGeom>
          <a:ln w="38100">
            <a:solidFill>
              <a:srgbClr val="FFEB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563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rotWithShape="1">
          <a:blip r:embed="rId2">
            <a:extLst>
              <a:ext uri="{28A0092B-C50C-407E-A947-70E740481C1C}">
                <a14:useLocalDpi xmlns:a14="http://schemas.microsoft.com/office/drawing/2010/main" val="0"/>
              </a:ext>
            </a:extLst>
          </a:blip>
          <a:srcRect l="6281" r="5269"/>
          <a:stretch/>
        </p:blipFill>
        <p:spPr>
          <a:xfrm>
            <a:off x="6219825" y="4295775"/>
            <a:ext cx="2724150" cy="2333625"/>
          </a:xfrm>
          <a:prstGeom prst="rect">
            <a:avLst/>
          </a:prstGeom>
        </p:spPr>
      </p:pic>
      <p:sp>
        <p:nvSpPr>
          <p:cNvPr id="3" name="TextBox 2">
            <a:extLst>
              <a:ext uri="{FF2B5EF4-FFF2-40B4-BE49-F238E27FC236}">
                <a16:creationId xmlns:a16="http://schemas.microsoft.com/office/drawing/2014/main" id="{1058261F-A283-18D5-341D-6D6B00C79B6B}"/>
              </a:ext>
            </a:extLst>
          </p:cNvPr>
          <p:cNvSpPr txBox="1"/>
          <p:nvPr/>
        </p:nvSpPr>
        <p:spPr>
          <a:xfrm>
            <a:off x="561975" y="1685062"/>
            <a:ext cx="8001000" cy="35548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The CoC must describe how our Street Outreach programs cover 100% of the CoC’s geographic area. Last year, we were not able to account for Street Outreach in: </a:t>
            </a:r>
          </a:p>
          <a:p>
            <a:r>
              <a:rPr lang="en-US" dirty="0">
                <a:latin typeface="Aptos" panose="020B0004020202020204" pitchFamily="34" charset="0"/>
              </a:rPr>
              <a:t>      </a:t>
            </a:r>
            <a:r>
              <a:rPr lang="en-US" dirty="0">
                <a:solidFill>
                  <a:srgbClr val="005C2A"/>
                </a:solidFill>
                <a:latin typeface="Aptos" panose="020B0004020202020204" pitchFamily="34" charset="0"/>
              </a:rPr>
              <a:t>(*Connected with SCDEW Rural Outreach Coordinator)</a:t>
            </a:r>
          </a:p>
          <a:p>
            <a:pPr marL="285750" indent="-285750">
              <a:buFont typeface="Arial" panose="020B0604020202020204" pitchFamily="34" charset="0"/>
              <a:buChar char="•"/>
            </a:pPr>
            <a:endParaRPr lang="en-US" sz="900"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Pickens </a:t>
            </a:r>
          </a:p>
          <a:p>
            <a:pPr marL="742950" lvl="1" indent="-285750">
              <a:buFont typeface="Courier New" panose="02070309020205020404" pitchFamily="49" charset="0"/>
              <a:buChar char="o"/>
            </a:pPr>
            <a:r>
              <a:rPr lang="en-US" dirty="0">
                <a:latin typeface="Aptos" panose="020B0004020202020204" pitchFamily="34" charset="0"/>
              </a:rPr>
              <a:t>Cherokee</a:t>
            </a:r>
            <a:r>
              <a:rPr lang="en-US" dirty="0">
                <a:solidFill>
                  <a:srgbClr val="005C2A"/>
                </a:solidFill>
                <a:latin typeface="Aptos" panose="020B0004020202020204" pitchFamily="34" charset="0"/>
              </a:rPr>
              <a:t>*</a:t>
            </a:r>
            <a:endParaRPr lang="en-US"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Union</a:t>
            </a:r>
            <a:r>
              <a:rPr lang="en-US" dirty="0">
                <a:solidFill>
                  <a:srgbClr val="005C2A"/>
                </a:solidFill>
                <a:latin typeface="Aptos" panose="020B0004020202020204" pitchFamily="34" charset="0"/>
              </a:rPr>
              <a:t>*</a:t>
            </a:r>
            <a:endParaRPr lang="en-US"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Laurens</a:t>
            </a:r>
            <a:r>
              <a:rPr lang="en-US" dirty="0">
                <a:solidFill>
                  <a:srgbClr val="005C2A"/>
                </a:solidFill>
                <a:latin typeface="Aptos" panose="020B0004020202020204" pitchFamily="34" charset="0"/>
              </a:rPr>
              <a:t>*</a:t>
            </a:r>
            <a:endParaRPr lang="en-US"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Abbeville</a:t>
            </a:r>
            <a:r>
              <a:rPr lang="en-US" dirty="0">
                <a:solidFill>
                  <a:srgbClr val="005C2A"/>
                </a:solidFill>
                <a:latin typeface="Aptos" panose="020B0004020202020204" pitchFamily="34" charset="0"/>
              </a:rPr>
              <a:t>*</a:t>
            </a:r>
            <a:endParaRPr lang="en-US"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McCormick</a:t>
            </a:r>
            <a:r>
              <a:rPr lang="en-US" dirty="0">
                <a:solidFill>
                  <a:srgbClr val="005C2A"/>
                </a:solidFill>
                <a:latin typeface="Aptos" panose="020B0004020202020204" pitchFamily="34" charset="0"/>
              </a:rPr>
              <a:t>*</a:t>
            </a:r>
            <a:endParaRPr lang="en-US"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Edgefield</a:t>
            </a:r>
          </a:p>
          <a:p>
            <a:pPr marL="742950" lvl="1" indent="-285750">
              <a:buFont typeface="Courier New" panose="02070309020205020404" pitchFamily="49" charset="0"/>
              <a:buChar char="o"/>
            </a:pPr>
            <a:r>
              <a:rPr lang="en-US" dirty="0">
                <a:latin typeface="Aptos" panose="020B0004020202020204" pitchFamily="34" charset="0"/>
              </a:rPr>
              <a:t>Saluda</a:t>
            </a:r>
          </a:p>
        </p:txBody>
      </p:sp>
      <p:sp>
        <p:nvSpPr>
          <p:cNvPr id="8" name="Rectangle 7">
            <a:extLst>
              <a:ext uri="{FF2B5EF4-FFF2-40B4-BE49-F238E27FC236}">
                <a16:creationId xmlns:a16="http://schemas.microsoft.com/office/drawing/2014/main" id="{A69E0A9B-CD41-9393-4BFA-58D36F96AE6E}"/>
              </a:ext>
            </a:extLst>
          </p:cNvPr>
          <p:cNvSpPr/>
          <p:nvPr/>
        </p:nvSpPr>
        <p:spPr>
          <a:xfrm rot="19044016">
            <a:off x="5876011" y="4009247"/>
            <a:ext cx="1466850" cy="841579"/>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758190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Street outreach coverage</a:t>
            </a:r>
          </a:p>
        </p:txBody>
      </p:sp>
      <p:sp>
        <p:nvSpPr>
          <p:cNvPr id="9" name="Rectangle 8">
            <a:extLst>
              <a:ext uri="{FF2B5EF4-FFF2-40B4-BE49-F238E27FC236}">
                <a16:creationId xmlns:a16="http://schemas.microsoft.com/office/drawing/2014/main" id="{DC7865C5-3680-C6A5-8A65-27F549263EBC}"/>
              </a:ext>
            </a:extLst>
          </p:cNvPr>
          <p:cNvSpPr/>
          <p:nvPr/>
        </p:nvSpPr>
        <p:spPr>
          <a:xfrm>
            <a:off x="8410576" y="6246710"/>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712C032-C0E6-DE83-79A0-724D0101CC83}"/>
              </a:ext>
            </a:extLst>
          </p:cNvPr>
          <p:cNvSpPr txBox="1">
            <a:spLocks/>
          </p:cNvSpPr>
          <p:nvPr/>
        </p:nvSpPr>
        <p:spPr>
          <a:xfrm>
            <a:off x="590550" y="1029994"/>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3 Points</a:t>
            </a:r>
          </a:p>
        </p:txBody>
      </p:sp>
    </p:spTree>
    <p:extLst>
      <p:ext uri="{BB962C8B-B14F-4D97-AF65-F5344CB8AC3E}">
        <p14:creationId xmlns:p14="http://schemas.microsoft.com/office/powerpoint/2010/main" val="269741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a:blip r:embed="rId2">
            <a:extLst>
              <a:ext uri="{28A0092B-C50C-407E-A947-70E740481C1C}">
                <a14:useLocalDpi xmlns:a14="http://schemas.microsoft.com/office/drawing/2010/main" val="0"/>
              </a:ext>
            </a:extLst>
          </a:blip>
          <a:srcRect l="1415" r="1415"/>
          <a:stretch/>
        </p:blipFill>
        <p:spPr>
          <a:xfrm>
            <a:off x="6543675" y="4295775"/>
            <a:ext cx="2445340" cy="2333625"/>
          </a:xfrm>
          <a:prstGeom prst="rect">
            <a:avLst/>
          </a:prstGeom>
        </p:spPr>
      </p:pic>
      <p:sp>
        <p:nvSpPr>
          <p:cNvPr id="3" name="TextBox 2">
            <a:extLst>
              <a:ext uri="{FF2B5EF4-FFF2-40B4-BE49-F238E27FC236}">
                <a16:creationId xmlns:a16="http://schemas.microsoft.com/office/drawing/2014/main" id="{1058261F-A283-18D5-341D-6D6B00C79B6B}"/>
              </a:ext>
            </a:extLst>
          </p:cNvPr>
          <p:cNvSpPr txBox="1"/>
          <p:nvPr/>
        </p:nvSpPr>
        <p:spPr>
          <a:xfrm>
            <a:off x="561975" y="1825868"/>
            <a:ext cx="7886700" cy="3016210"/>
          </a:xfrm>
          <a:prstGeom prst="rect">
            <a:avLst/>
          </a:prstGeom>
          <a:noFill/>
        </p:spPr>
        <p:txBody>
          <a:bodyPr wrap="square" rtlCol="0">
            <a:spAutoFit/>
          </a:bodyPr>
          <a:lstStyle/>
          <a:p>
            <a:pPr marL="285750" indent="-285750">
              <a:buFont typeface="Arial" panose="020B0604020202020204" pitchFamily="34" charset="0"/>
              <a:buChar char="•"/>
            </a:pPr>
            <a:r>
              <a:rPr lang="en-US" i="1" dirty="0">
                <a:latin typeface="Aptos" panose="020B0004020202020204" pitchFamily="34" charset="0"/>
              </a:rPr>
              <a:t>“The CoC coordinates with state and local public health agencies to respond to and prevent infectious disease outbreaks among people experiencing homelessness.”</a:t>
            </a:r>
          </a:p>
          <a:p>
            <a:pPr marL="285750" indent="-285750">
              <a:buFont typeface="Arial" panose="020B0604020202020204" pitchFamily="34" charset="0"/>
              <a:buChar char="•"/>
            </a:pPr>
            <a:endParaRPr lang="en-US" i="1"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Measured on how well we: </a:t>
            </a:r>
          </a:p>
          <a:p>
            <a:pPr marL="285750" indent="-285750">
              <a:buFont typeface="Arial" panose="020B0604020202020204" pitchFamily="34" charset="0"/>
              <a:buChar char="•"/>
            </a:pPr>
            <a:endParaRPr lang="en-US" sz="900"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Share information related to public health and homelessness </a:t>
            </a:r>
          </a:p>
          <a:p>
            <a:pPr marL="742950" lvl="1" indent="-285750">
              <a:buFont typeface="Courier New" panose="02070309020205020404" pitchFamily="49" charset="0"/>
              <a:buChar char="o"/>
            </a:pPr>
            <a:r>
              <a:rPr lang="en-US" dirty="0">
                <a:latin typeface="Aptos" panose="020B0004020202020204" pitchFamily="34" charset="0"/>
              </a:rPr>
              <a:t>Facilitated communication with public health agencies to prevent/limit infectious disease outbreaks, particularly in street outreach and shelter</a:t>
            </a:r>
          </a:p>
          <a:p>
            <a:pPr lvl="1"/>
            <a:endParaRPr lang="en-US" dirty="0">
              <a:latin typeface="Aptos" panose="020B0004020202020204" pitchFamily="34" charset="0"/>
            </a:endParaRP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Public health agencies</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AA4E2E-7BE6-0E6E-84DC-FAE07ED4172D}"/>
              </a:ext>
            </a:extLst>
          </p:cNvPr>
          <p:cNvSpPr txBox="1">
            <a:spLocks/>
          </p:cNvSpPr>
          <p:nvPr/>
        </p:nvSpPr>
        <p:spPr>
          <a:xfrm>
            <a:off x="588545" y="10602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2 Points</a:t>
            </a:r>
          </a:p>
        </p:txBody>
      </p:sp>
    </p:spTree>
    <p:extLst>
      <p:ext uri="{BB962C8B-B14F-4D97-AF65-F5344CB8AC3E}">
        <p14:creationId xmlns:p14="http://schemas.microsoft.com/office/powerpoint/2010/main" val="339448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a:blip r:embed="rId2">
            <a:extLst>
              <a:ext uri="{28A0092B-C50C-407E-A947-70E740481C1C}">
                <a14:useLocalDpi xmlns:a14="http://schemas.microsoft.com/office/drawing/2010/main" val="0"/>
              </a:ext>
            </a:extLst>
          </a:blip>
          <a:srcRect t="1373" b="1373"/>
          <a:stretch/>
        </p:blipFill>
        <p:spPr>
          <a:xfrm>
            <a:off x="6543675" y="4295775"/>
            <a:ext cx="2445340" cy="2333625"/>
          </a:xfrm>
          <a:prstGeom prst="rect">
            <a:avLst/>
          </a:prstGeom>
        </p:spPr>
      </p:pic>
      <p:sp>
        <p:nvSpPr>
          <p:cNvPr id="6" name="Rectangle 5">
            <a:extLst>
              <a:ext uri="{FF2B5EF4-FFF2-40B4-BE49-F238E27FC236}">
                <a16:creationId xmlns:a16="http://schemas.microsoft.com/office/drawing/2014/main" id="{D7F58091-A02F-D48D-03FC-F78CEE2FC403}"/>
              </a:ext>
            </a:extLst>
          </p:cNvPr>
          <p:cNvSpPr/>
          <p:nvPr/>
        </p:nvSpPr>
        <p:spPr>
          <a:xfrm>
            <a:off x="6543674" y="4085380"/>
            <a:ext cx="828675"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58261F-A283-18D5-341D-6D6B00C79B6B}"/>
              </a:ext>
            </a:extLst>
          </p:cNvPr>
          <p:cNvSpPr txBox="1"/>
          <p:nvPr/>
        </p:nvSpPr>
        <p:spPr>
          <a:xfrm>
            <a:off x="628650" y="1771650"/>
            <a:ext cx="7886700" cy="247760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The CoC was able to talk about:</a:t>
            </a:r>
          </a:p>
          <a:p>
            <a:pPr marL="285750" indent="-285750">
              <a:buFont typeface="Arial" panose="020B0604020202020204" pitchFamily="34" charset="0"/>
              <a:buChar char="•"/>
            </a:pPr>
            <a:endParaRPr lang="en-US" sz="900"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Our work developing our DEIB Committee</a:t>
            </a:r>
          </a:p>
          <a:p>
            <a:pPr marL="742950" lvl="1" indent="-285750">
              <a:buFont typeface="Courier New" panose="02070309020205020404" pitchFamily="49" charset="0"/>
              <a:buChar char="o"/>
            </a:pPr>
            <a:r>
              <a:rPr lang="en-US" dirty="0">
                <a:latin typeface="Aptos" panose="020B0004020202020204" pitchFamily="34" charset="0"/>
              </a:rPr>
              <a:t>Street Outreach programs that cover counties where minority racial groups are overrepresented in the homeless population</a:t>
            </a:r>
          </a:p>
          <a:p>
            <a:pPr marL="742950" lvl="1" indent="-285750">
              <a:buFont typeface="Courier New" panose="02070309020205020404" pitchFamily="49" charset="0"/>
              <a:buChar char="o"/>
            </a:pPr>
            <a:r>
              <a:rPr lang="en-US" dirty="0">
                <a:latin typeface="Aptos" panose="020B0004020202020204" pitchFamily="34" charset="0"/>
              </a:rPr>
              <a:t>Attest that we have diverse representation on our Advsiory Council </a:t>
            </a:r>
            <a:endParaRPr lang="en-US" b="0" i="0" u="none" strike="noStrike" baseline="0" dirty="0">
              <a:latin typeface="Aptos" panose="020B0004020202020204" pitchFamily="34" charset="0"/>
            </a:endParaRPr>
          </a:p>
          <a:p>
            <a:pPr marL="285750" indent="-285750" algn="l">
              <a:buFont typeface="Arial" panose="020B0604020202020204" pitchFamily="34" charset="0"/>
              <a:buChar char="•"/>
            </a:pPr>
            <a:endParaRPr lang="en-US" dirty="0">
              <a:solidFill>
                <a:srgbClr val="005C2A"/>
              </a:solidFill>
              <a:latin typeface="Aptos" panose="020B0004020202020204" pitchFamily="34" charset="0"/>
            </a:endParaRPr>
          </a:p>
          <a:p>
            <a:pPr algn="l"/>
            <a:r>
              <a:rPr lang="en-US" dirty="0">
                <a:latin typeface="Aptos" panose="020B0004020202020204" pitchFamily="34" charset="0"/>
              </a:rPr>
              <a:t>I believe we only lost 0.5 points because our last Racial Equity Analysis was conduced in 2019. </a:t>
            </a: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ADVANCING RACIAL EQUITY</a:t>
            </a:r>
          </a:p>
        </p:txBody>
      </p:sp>
      <p:sp>
        <p:nvSpPr>
          <p:cNvPr id="4" name="Title 1">
            <a:extLst>
              <a:ext uri="{FF2B5EF4-FFF2-40B4-BE49-F238E27FC236}">
                <a16:creationId xmlns:a16="http://schemas.microsoft.com/office/drawing/2014/main" id="{8FA5B9F3-6D0D-DA53-885B-624B07BA1820}"/>
              </a:ext>
            </a:extLst>
          </p:cNvPr>
          <p:cNvSpPr txBox="1">
            <a:spLocks/>
          </p:cNvSpPr>
          <p:nvPr/>
        </p:nvSpPr>
        <p:spPr>
          <a:xfrm>
            <a:off x="474245" y="10602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FFD930"/>
                </a:solidFill>
                <a:latin typeface="Verdana Pro Cond Black" panose="020F0502020204030204" pitchFamily="34" charset="0"/>
                <a:cs typeface="MoolBoran" panose="020F0502020204030204" pitchFamily="34" charset="0"/>
              </a:rPr>
              <a:t>0.5 Points</a:t>
            </a:r>
          </a:p>
        </p:txBody>
      </p:sp>
    </p:spTree>
    <p:extLst>
      <p:ext uri="{BB962C8B-B14F-4D97-AF65-F5344CB8AC3E}">
        <p14:creationId xmlns:p14="http://schemas.microsoft.com/office/powerpoint/2010/main" val="334285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B7282"/>
        </a:solidFill>
        <a:effectLst/>
      </p:bgPr>
    </p:bg>
    <p:spTree>
      <p:nvGrpSpPr>
        <p:cNvPr id="1" name=""/>
        <p:cNvGrpSpPr/>
        <p:nvPr/>
      </p:nvGrpSpPr>
      <p:grpSpPr>
        <a:xfrm>
          <a:off x="0" y="0"/>
          <a:ext cx="0" cy="0"/>
          <a:chOff x="0" y="0"/>
          <a:chExt cx="0" cy="0"/>
        </a:xfrm>
      </p:grpSpPr>
      <p:pic>
        <p:nvPicPr>
          <p:cNvPr id="2" name="Picture 1" descr="A pattern of colorful shapes&#10;&#10;Description automatically generated">
            <a:extLst>
              <a:ext uri="{FF2B5EF4-FFF2-40B4-BE49-F238E27FC236}">
                <a16:creationId xmlns:a16="http://schemas.microsoft.com/office/drawing/2014/main" id="{27D08D92-CCFD-426F-9B6A-EFC0712E2D36}"/>
              </a:ext>
            </a:extLst>
          </p:cNvPr>
          <p:cNvPicPr>
            <a:picLocks noChangeAspect="1"/>
          </p:cNvPicPr>
          <p:nvPr/>
        </p:nvPicPr>
        <p:blipFill rotWithShape="1">
          <a:blip r:embed="rId2">
            <a:extLst>
              <a:ext uri="{28A0092B-C50C-407E-A947-70E740481C1C}">
                <a14:useLocalDpi xmlns:a14="http://schemas.microsoft.com/office/drawing/2010/main" val="0"/>
              </a:ext>
            </a:extLst>
          </a:blip>
          <a:srcRect l="244" r="173" b="19722"/>
          <a:stretch/>
        </p:blipFill>
        <p:spPr>
          <a:xfrm>
            <a:off x="323850" y="295275"/>
            <a:ext cx="8496300" cy="6267450"/>
          </a:xfrm>
          <a:prstGeom prst="rect">
            <a:avLst/>
          </a:prstGeom>
        </p:spPr>
      </p:pic>
      <p:sp>
        <p:nvSpPr>
          <p:cNvPr id="5" name="Rectangle 4">
            <a:extLst>
              <a:ext uri="{FF2B5EF4-FFF2-40B4-BE49-F238E27FC236}">
                <a16:creationId xmlns:a16="http://schemas.microsoft.com/office/drawing/2014/main" id="{FD4C504C-0D93-964D-B53F-3951F5FB85F1}"/>
              </a:ext>
            </a:extLst>
          </p:cNvPr>
          <p:cNvSpPr/>
          <p:nvPr/>
        </p:nvSpPr>
        <p:spPr>
          <a:xfrm>
            <a:off x="771525" y="726281"/>
            <a:ext cx="7600950" cy="5405438"/>
          </a:xfrm>
          <a:prstGeom prst="rect">
            <a:avLst/>
          </a:prstGeom>
          <a:solidFill>
            <a:srgbClr val="8B7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93F5F53-F0ED-566B-D091-5BEF141F3739}"/>
              </a:ext>
            </a:extLst>
          </p:cNvPr>
          <p:cNvSpPr txBox="1">
            <a:spLocks/>
          </p:cNvSpPr>
          <p:nvPr/>
        </p:nvSpPr>
        <p:spPr>
          <a:xfrm>
            <a:off x="1752099" y="2713627"/>
            <a:ext cx="5639802" cy="108784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5400" spc="0" dirty="0">
                <a:solidFill>
                  <a:srgbClr val="FAFBF9"/>
                </a:solidFill>
                <a:latin typeface="Verdana Pro Cond Black" panose="020F0502020204030204" pitchFamily="34" charset="0"/>
                <a:cs typeface="MoolBoran" panose="020F0502020204030204" pitchFamily="34" charset="0"/>
              </a:rPr>
              <a:t>5 Minute break</a:t>
            </a:r>
            <a:endParaRPr lang="en-US" sz="5400" spc="0" dirty="0">
              <a:latin typeface="Verdana Pro Cond Black" panose="020F0502020204030204" pitchFamily="34" charset="0"/>
              <a:cs typeface="MoolBoran" panose="020F0502020204030204" pitchFamily="34" charset="0"/>
            </a:endParaRPr>
          </a:p>
        </p:txBody>
      </p:sp>
    </p:spTree>
    <p:extLst>
      <p:ext uri="{BB962C8B-B14F-4D97-AF65-F5344CB8AC3E}">
        <p14:creationId xmlns:p14="http://schemas.microsoft.com/office/powerpoint/2010/main" val="202593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a:blip r:embed="rId2">
            <a:extLst>
              <a:ext uri="{28A0092B-C50C-407E-A947-70E740481C1C}">
                <a14:useLocalDpi xmlns:a14="http://schemas.microsoft.com/office/drawing/2010/main" val="0"/>
              </a:ext>
            </a:extLst>
          </a:blip>
          <a:srcRect t="4107" b="4107"/>
          <a:stretch/>
        </p:blipFill>
        <p:spPr>
          <a:xfrm>
            <a:off x="6543675" y="4238625"/>
            <a:ext cx="2445340" cy="2333625"/>
          </a:xfrm>
          <a:prstGeom prst="rect">
            <a:avLst/>
          </a:prstGeom>
        </p:spPr>
      </p:pic>
      <p:sp>
        <p:nvSpPr>
          <p:cNvPr id="3" name="TextBox 2">
            <a:extLst>
              <a:ext uri="{FF2B5EF4-FFF2-40B4-BE49-F238E27FC236}">
                <a16:creationId xmlns:a16="http://schemas.microsoft.com/office/drawing/2014/main" id="{1058261F-A283-18D5-341D-6D6B00C79B6B}"/>
              </a:ext>
            </a:extLst>
          </p:cNvPr>
          <p:cNvSpPr txBox="1"/>
          <p:nvPr/>
        </p:nvSpPr>
        <p:spPr>
          <a:xfrm>
            <a:off x="628650" y="1771650"/>
            <a:ext cx="80391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The CoC has two rating tools to rate our applicant competitively: one for new projects and one for renewing projects. New in 2023, our rating tools must have a standard that awards points to projects </a:t>
            </a:r>
            <a:r>
              <a:rPr lang="en-US" i="1" dirty="0">
                <a:latin typeface="Aptos" panose="020B0004020202020204" pitchFamily="34" charset="0"/>
              </a:rPr>
              <a:t>“based on the degree to which their project has identified any barriers to participation (e.g., lack of outreach) faced by persons of different races and ethnicities, particularly those over-represented in the local homelessness population, and has taken or will take steps to eliminate the identified barriers”</a:t>
            </a:r>
          </a:p>
          <a:p>
            <a:endParaRPr lang="en-US" i="1" dirty="0">
              <a:latin typeface="Aptos" panose="020B0004020202020204" pitchFamily="34" charset="0"/>
            </a:endParaRPr>
          </a:p>
          <a:p>
            <a:endParaRPr lang="en-US" i="1" dirty="0">
              <a:latin typeface="Aptos" panose="020B0004020202020204" pitchFamily="34" charset="0"/>
            </a:endParaRPr>
          </a:p>
          <a:p>
            <a:r>
              <a:rPr lang="en-US" dirty="0">
                <a:latin typeface="Aptos" panose="020B0004020202020204" pitchFamily="34" charset="0"/>
              </a:rPr>
              <a:t>The CoC Grants Committee is working to develop this </a:t>
            </a:r>
          </a:p>
          <a:p>
            <a:r>
              <a:rPr lang="en-US" dirty="0">
                <a:latin typeface="Aptos" panose="020B0004020202020204" pitchFamily="34" charset="0"/>
              </a:rPr>
              <a:t>standard. We should </a:t>
            </a:r>
            <a:r>
              <a:rPr lang="en-US" dirty="0">
                <a:solidFill>
                  <a:srgbClr val="005C2A"/>
                </a:solidFill>
                <a:latin typeface="Aptos" panose="020B0004020202020204" pitchFamily="34" charset="0"/>
              </a:rPr>
              <a:t>recover 3 points </a:t>
            </a:r>
            <a:r>
              <a:rPr lang="en-US" dirty="0">
                <a:latin typeface="Aptos" panose="020B0004020202020204" pitchFamily="34" charset="0"/>
              </a:rPr>
              <a:t>once implemented. </a:t>
            </a:r>
          </a:p>
        </p:txBody>
      </p:sp>
      <p:sp>
        <p:nvSpPr>
          <p:cNvPr id="7" name="Rectangle 6">
            <a:extLst>
              <a:ext uri="{FF2B5EF4-FFF2-40B4-BE49-F238E27FC236}">
                <a16:creationId xmlns:a16="http://schemas.microsoft.com/office/drawing/2014/main" id="{404342A0-16BA-084E-3474-C7C137C872BB}"/>
              </a:ext>
            </a:extLst>
          </p:cNvPr>
          <p:cNvSpPr/>
          <p:nvPr/>
        </p:nvSpPr>
        <p:spPr>
          <a:xfrm>
            <a:off x="6407739" y="3771477"/>
            <a:ext cx="574086"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Project rating tools</a:t>
            </a:r>
          </a:p>
        </p:txBody>
      </p:sp>
      <p:sp>
        <p:nvSpPr>
          <p:cNvPr id="4" name="Title 1">
            <a:extLst>
              <a:ext uri="{FF2B5EF4-FFF2-40B4-BE49-F238E27FC236}">
                <a16:creationId xmlns:a16="http://schemas.microsoft.com/office/drawing/2014/main" id="{8FA5B9F3-6D0D-DA53-885B-624B07BA1820}"/>
              </a:ext>
            </a:extLst>
          </p:cNvPr>
          <p:cNvSpPr txBox="1">
            <a:spLocks/>
          </p:cNvSpPr>
          <p:nvPr/>
        </p:nvSpPr>
        <p:spPr>
          <a:xfrm>
            <a:off x="598070" y="10602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3 Points</a:t>
            </a:r>
          </a:p>
        </p:txBody>
      </p:sp>
    </p:spTree>
    <p:extLst>
      <p:ext uri="{BB962C8B-B14F-4D97-AF65-F5344CB8AC3E}">
        <p14:creationId xmlns:p14="http://schemas.microsoft.com/office/powerpoint/2010/main" val="364149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4342A0-16BA-084E-3474-C7C137C872BB}"/>
              </a:ext>
            </a:extLst>
          </p:cNvPr>
          <p:cNvSpPr/>
          <p:nvPr/>
        </p:nvSpPr>
        <p:spPr>
          <a:xfrm>
            <a:off x="6407739" y="3771477"/>
            <a:ext cx="574086"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HMIS Utilization RATES</a:t>
            </a:r>
          </a:p>
        </p:txBody>
      </p:sp>
      <p:sp>
        <p:nvSpPr>
          <p:cNvPr id="4" name="Title 1">
            <a:extLst>
              <a:ext uri="{FF2B5EF4-FFF2-40B4-BE49-F238E27FC236}">
                <a16:creationId xmlns:a16="http://schemas.microsoft.com/office/drawing/2014/main" id="{8FA5B9F3-6D0D-DA53-885B-624B07BA1820}"/>
              </a:ext>
            </a:extLst>
          </p:cNvPr>
          <p:cNvSpPr txBox="1">
            <a:spLocks/>
          </p:cNvSpPr>
          <p:nvPr/>
        </p:nvSpPr>
        <p:spPr>
          <a:xfrm>
            <a:off x="474245" y="10602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FFD930"/>
                </a:solidFill>
                <a:latin typeface="Verdana Pro Cond Black" panose="020F0502020204030204" pitchFamily="34" charset="0"/>
                <a:cs typeface="MoolBoran" panose="020F0502020204030204" pitchFamily="34" charset="0"/>
              </a:rPr>
              <a:t>3.5 Points</a:t>
            </a:r>
          </a:p>
        </p:txBody>
      </p:sp>
      <p:pic>
        <p:nvPicPr>
          <p:cNvPr id="6" name="Picture 5">
            <a:extLst>
              <a:ext uri="{FF2B5EF4-FFF2-40B4-BE49-F238E27FC236}">
                <a16:creationId xmlns:a16="http://schemas.microsoft.com/office/drawing/2014/main" id="{A7900722-3EE4-898D-0C5A-E5F12DF9D31C}"/>
              </a:ext>
            </a:extLst>
          </p:cNvPr>
          <p:cNvPicPr>
            <a:picLocks noChangeAspect="1"/>
          </p:cNvPicPr>
          <p:nvPr/>
        </p:nvPicPr>
        <p:blipFill rotWithShape="1">
          <a:blip r:embed="rId2"/>
          <a:srcRect l="35556" t="45695" r="37083" b="28194"/>
          <a:stretch/>
        </p:blipFill>
        <p:spPr>
          <a:xfrm>
            <a:off x="6543675" y="4295775"/>
            <a:ext cx="2445340" cy="2333625"/>
          </a:xfrm>
          <a:prstGeom prst="rect">
            <a:avLst/>
          </a:prstGeom>
        </p:spPr>
      </p:pic>
      <p:sp>
        <p:nvSpPr>
          <p:cNvPr id="8" name="TextBox 7">
            <a:extLst>
              <a:ext uri="{FF2B5EF4-FFF2-40B4-BE49-F238E27FC236}">
                <a16:creationId xmlns:a16="http://schemas.microsoft.com/office/drawing/2014/main" id="{28E20419-6912-CA17-7B0D-7DABD74BA65E}"/>
              </a:ext>
            </a:extLst>
          </p:cNvPr>
          <p:cNvSpPr txBox="1"/>
          <p:nvPr/>
        </p:nvSpPr>
        <p:spPr>
          <a:xfrm>
            <a:off x="628650" y="1771650"/>
            <a:ext cx="80391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The CoC must have 85% HMIS utilization rates for the following project types:</a:t>
            </a:r>
          </a:p>
          <a:p>
            <a:pPr marL="285750" indent="-285750">
              <a:buFont typeface="Arial" panose="020B0604020202020204" pitchFamily="34" charset="0"/>
              <a:buChar char="•"/>
            </a:pPr>
            <a:endParaRPr lang="en-US" sz="900"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Emergency Shelter (35%)</a:t>
            </a:r>
          </a:p>
          <a:p>
            <a:pPr marL="742950" lvl="1" indent="-285750">
              <a:buFont typeface="Courier New" panose="02070309020205020404" pitchFamily="49" charset="0"/>
              <a:buChar char="o"/>
            </a:pPr>
            <a:r>
              <a:rPr lang="en-US" dirty="0">
                <a:latin typeface="Aptos" panose="020B0004020202020204" pitchFamily="34" charset="0"/>
              </a:rPr>
              <a:t>Safe Haven (100%)</a:t>
            </a:r>
          </a:p>
          <a:p>
            <a:pPr marL="742950" lvl="1" indent="-285750">
              <a:buFont typeface="Courier New" panose="02070309020205020404" pitchFamily="49" charset="0"/>
              <a:buChar char="o"/>
            </a:pPr>
            <a:r>
              <a:rPr lang="en-US" dirty="0">
                <a:latin typeface="Aptos" panose="020B0004020202020204" pitchFamily="34" charset="0"/>
              </a:rPr>
              <a:t>Transitional Housing (58%)</a:t>
            </a:r>
          </a:p>
          <a:p>
            <a:pPr marL="742950" lvl="1" indent="-285750">
              <a:buFont typeface="Courier New" panose="02070309020205020404" pitchFamily="49" charset="0"/>
              <a:buChar char="o"/>
            </a:pPr>
            <a:r>
              <a:rPr lang="en-US" dirty="0">
                <a:latin typeface="Aptos" panose="020B0004020202020204" pitchFamily="34" charset="0"/>
              </a:rPr>
              <a:t>Rapid Rehousing (100%)</a:t>
            </a:r>
          </a:p>
          <a:p>
            <a:pPr marL="742950" lvl="1" indent="-285750">
              <a:buFont typeface="Courier New" panose="02070309020205020404" pitchFamily="49" charset="0"/>
              <a:buChar char="o"/>
            </a:pPr>
            <a:r>
              <a:rPr lang="en-US" dirty="0">
                <a:latin typeface="Aptos" panose="020B0004020202020204" pitchFamily="34" charset="0"/>
              </a:rPr>
              <a:t>Permanent Supportive Housing (100%)</a:t>
            </a:r>
          </a:p>
          <a:p>
            <a:pPr marL="742950" lvl="1" indent="-285750">
              <a:buFont typeface="Courier New" panose="02070309020205020404" pitchFamily="49" charset="0"/>
              <a:buChar char="o"/>
            </a:pPr>
            <a:r>
              <a:rPr lang="en-US" dirty="0">
                <a:latin typeface="Aptos" panose="020B0004020202020204" pitchFamily="34" charset="0"/>
              </a:rPr>
              <a:t>Other Permanent Housing (N/A) </a:t>
            </a:r>
          </a:p>
          <a:p>
            <a:pPr marL="285750" indent="-285750">
              <a:buFont typeface="Arial" panose="020B0604020202020204" pitchFamily="34" charset="0"/>
              <a:buChar char="•"/>
            </a:pPr>
            <a:endParaRPr lang="en-US" dirty="0">
              <a:latin typeface="Aptos" panose="020B0004020202020204" pitchFamily="34" charset="0"/>
            </a:endParaRPr>
          </a:p>
          <a:p>
            <a:endParaRPr lang="en-US" dirty="0">
              <a:latin typeface="Aptos" panose="020B0004020202020204" pitchFamily="34" charset="0"/>
            </a:endParaRPr>
          </a:p>
          <a:p>
            <a:r>
              <a:rPr lang="en-US" dirty="0">
                <a:latin typeface="Aptos" panose="020B0004020202020204" pitchFamily="34" charset="0"/>
              </a:rPr>
              <a:t>We have a chance to recover partial points with a detailed </a:t>
            </a:r>
          </a:p>
          <a:p>
            <a:r>
              <a:rPr lang="en-US" dirty="0">
                <a:latin typeface="Aptos" panose="020B0004020202020204" pitchFamily="34" charset="0"/>
              </a:rPr>
              <a:t>plan for increasing utilization over the next year. </a:t>
            </a:r>
          </a:p>
          <a:p>
            <a:endParaRPr lang="en-US" dirty="0">
              <a:latin typeface="Aptos" panose="020B0004020202020204" pitchFamily="34" charset="0"/>
            </a:endParaRPr>
          </a:p>
          <a:p>
            <a:r>
              <a:rPr lang="en-US" dirty="0">
                <a:latin typeface="Aptos" panose="020B0004020202020204" pitchFamily="34" charset="0"/>
              </a:rPr>
              <a:t>Unfortunately, we will lose PSH in 2024 because</a:t>
            </a:r>
          </a:p>
          <a:p>
            <a:r>
              <a:rPr lang="en-US" dirty="0">
                <a:latin typeface="Aptos" panose="020B0004020202020204" pitchFamily="34" charset="0"/>
              </a:rPr>
              <a:t>HUD-VASH is no longer participating. </a:t>
            </a:r>
          </a:p>
        </p:txBody>
      </p:sp>
    </p:spTree>
    <p:extLst>
      <p:ext uri="{BB962C8B-B14F-4D97-AF65-F5344CB8AC3E}">
        <p14:creationId xmlns:p14="http://schemas.microsoft.com/office/powerpoint/2010/main" val="281562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rotWithShape="1">
          <a:blip r:embed="rId2">
            <a:extLst>
              <a:ext uri="{28A0092B-C50C-407E-A947-70E740481C1C}">
                <a14:useLocalDpi xmlns:a14="http://schemas.microsoft.com/office/drawing/2010/main" val="0"/>
              </a:ext>
            </a:extLst>
          </a:blip>
          <a:srcRect l="6281" r="5269"/>
          <a:stretch/>
        </p:blipFill>
        <p:spPr>
          <a:xfrm>
            <a:off x="6219825" y="4295775"/>
            <a:ext cx="2724150" cy="2333625"/>
          </a:xfrm>
          <a:prstGeom prst="rect">
            <a:avLst/>
          </a:prstGeom>
        </p:spPr>
      </p:pic>
      <p:sp>
        <p:nvSpPr>
          <p:cNvPr id="3" name="TextBox 2">
            <a:extLst>
              <a:ext uri="{FF2B5EF4-FFF2-40B4-BE49-F238E27FC236}">
                <a16:creationId xmlns:a16="http://schemas.microsoft.com/office/drawing/2014/main" id="{1058261F-A283-18D5-341D-6D6B00C79B6B}"/>
              </a:ext>
            </a:extLst>
          </p:cNvPr>
          <p:cNvSpPr txBox="1"/>
          <p:nvPr/>
        </p:nvSpPr>
        <p:spPr>
          <a:xfrm>
            <a:off x="561975" y="1685062"/>
            <a:ext cx="8001000" cy="21390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The CoC is awarded the following point values for each standard. Our CoC did not achieve these last year and will not achieve them this year: </a:t>
            </a:r>
          </a:p>
          <a:p>
            <a:pPr marL="285750" indent="-285750">
              <a:buFont typeface="Arial" panose="020B0604020202020204" pitchFamily="34" charset="0"/>
              <a:buChar char="•"/>
            </a:pPr>
            <a:endParaRPr lang="en-US" sz="900"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2 points for a 5% decrease in sheltered population </a:t>
            </a:r>
          </a:p>
          <a:p>
            <a:pPr lvl="1"/>
            <a:endParaRPr lang="en-US" sz="800"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7 points for a 5% decrease in unsheltered population</a:t>
            </a:r>
          </a:p>
          <a:p>
            <a:pPr lvl="1"/>
            <a:r>
              <a:rPr lang="en-US" sz="800" dirty="0">
                <a:latin typeface="Aptos" panose="020B0004020202020204" pitchFamily="34" charset="0"/>
              </a:rPr>
              <a:t> </a:t>
            </a:r>
          </a:p>
          <a:p>
            <a:pPr marL="742950" lvl="1" indent="-285750">
              <a:buFont typeface="Courier New" panose="02070309020205020404" pitchFamily="49" charset="0"/>
              <a:buChar char="o"/>
            </a:pPr>
            <a:r>
              <a:rPr lang="en-US" dirty="0">
                <a:latin typeface="Aptos" panose="020B0004020202020204" pitchFamily="34" charset="0"/>
              </a:rPr>
              <a:t>3 points for a 5% decrease overall </a:t>
            </a:r>
          </a:p>
          <a:p>
            <a:pPr marL="742950" lvl="1" indent="-285750">
              <a:buFont typeface="Arial" panose="020B0604020202020204" pitchFamily="34" charset="0"/>
              <a:buChar char="•"/>
            </a:pPr>
            <a:endParaRPr lang="en-US" dirty="0">
              <a:latin typeface="Aptos" panose="020B0004020202020204" pitchFamily="34" charset="0"/>
            </a:endParaRPr>
          </a:p>
        </p:txBody>
      </p:sp>
      <p:sp>
        <p:nvSpPr>
          <p:cNvPr id="8" name="Rectangle 7">
            <a:extLst>
              <a:ext uri="{FF2B5EF4-FFF2-40B4-BE49-F238E27FC236}">
                <a16:creationId xmlns:a16="http://schemas.microsoft.com/office/drawing/2014/main" id="{A69E0A9B-CD41-9393-4BFA-58D36F96AE6E}"/>
              </a:ext>
            </a:extLst>
          </p:cNvPr>
          <p:cNvSpPr/>
          <p:nvPr/>
        </p:nvSpPr>
        <p:spPr>
          <a:xfrm rot="19044016">
            <a:off x="5876011" y="4009247"/>
            <a:ext cx="1466850" cy="841579"/>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4" y="287476"/>
            <a:ext cx="8258175"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Point in time count</a:t>
            </a:r>
          </a:p>
        </p:txBody>
      </p:sp>
      <p:sp>
        <p:nvSpPr>
          <p:cNvPr id="9" name="Rectangle 8">
            <a:extLst>
              <a:ext uri="{FF2B5EF4-FFF2-40B4-BE49-F238E27FC236}">
                <a16:creationId xmlns:a16="http://schemas.microsoft.com/office/drawing/2014/main" id="{DC7865C5-3680-C6A5-8A65-27F549263EBC}"/>
              </a:ext>
            </a:extLst>
          </p:cNvPr>
          <p:cNvSpPr/>
          <p:nvPr/>
        </p:nvSpPr>
        <p:spPr>
          <a:xfrm>
            <a:off x="8410576" y="6246710"/>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712C032-C0E6-DE83-79A0-724D0101CC83}"/>
              </a:ext>
            </a:extLst>
          </p:cNvPr>
          <p:cNvSpPr txBox="1">
            <a:spLocks/>
          </p:cNvSpPr>
          <p:nvPr/>
        </p:nvSpPr>
        <p:spPr>
          <a:xfrm>
            <a:off x="590550" y="1029994"/>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12 Points</a:t>
            </a:r>
          </a:p>
        </p:txBody>
      </p:sp>
      <p:graphicFrame>
        <p:nvGraphicFramePr>
          <p:cNvPr id="4" name="Table 3">
            <a:extLst>
              <a:ext uri="{FF2B5EF4-FFF2-40B4-BE49-F238E27FC236}">
                <a16:creationId xmlns:a16="http://schemas.microsoft.com/office/drawing/2014/main" id="{6DE81E92-AAB1-8386-622F-15D42E5A2E7D}"/>
              </a:ext>
            </a:extLst>
          </p:cNvPr>
          <p:cNvGraphicFramePr>
            <a:graphicFrameLocks noGrp="1"/>
          </p:cNvGraphicFramePr>
          <p:nvPr>
            <p:extLst>
              <p:ext uri="{D42A27DB-BD31-4B8C-83A1-F6EECF244321}">
                <p14:modId xmlns:p14="http://schemas.microsoft.com/office/powerpoint/2010/main" val="231351155"/>
              </p:ext>
            </p:extLst>
          </p:nvPr>
        </p:nvGraphicFramePr>
        <p:xfrm>
          <a:off x="1111361" y="3976509"/>
          <a:ext cx="4994164" cy="1097280"/>
        </p:xfrm>
        <a:graphic>
          <a:graphicData uri="http://schemas.openxmlformats.org/drawingml/2006/table">
            <a:tbl>
              <a:tblPr firstRow="1" bandRow="1">
                <a:tableStyleId>{5C22544A-7EE6-4342-B048-85BDC9FD1C3A}</a:tableStyleId>
              </a:tblPr>
              <a:tblGrid>
                <a:gridCol w="984139">
                  <a:extLst>
                    <a:ext uri="{9D8B030D-6E8A-4147-A177-3AD203B41FA5}">
                      <a16:colId xmlns:a16="http://schemas.microsoft.com/office/drawing/2014/main" val="3645375701"/>
                    </a:ext>
                  </a:extLst>
                </a:gridCol>
                <a:gridCol w="1209675">
                  <a:extLst>
                    <a:ext uri="{9D8B030D-6E8A-4147-A177-3AD203B41FA5}">
                      <a16:colId xmlns:a16="http://schemas.microsoft.com/office/drawing/2014/main" val="1187980899"/>
                    </a:ext>
                  </a:extLst>
                </a:gridCol>
                <a:gridCol w="1457325">
                  <a:extLst>
                    <a:ext uri="{9D8B030D-6E8A-4147-A177-3AD203B41FA5}">
                      <a16:colId xmlns:a16="http://schemas.microsoft.com/office/drawing/2014/main" val="3609336501"/>
                    </a:ext>
                  </a:extLst>
                </a:gridCol>
                <a:gridCol w="1343025">
                  <a:extLst>
                    <a:ext uri="{9D8B030D-6E8A-4147-A177-3AD203B41FA5}">
                      <a16:colId xmlns:a16="http://schemas.microsoft.com/office/drawing/2014/main" val="3371178525"/>
                    </a:ext>
                  </a:extLst>
                </a:gridCol>
              </a:tblGrid>
              <a:tr h="293514">
                <a:tc>
                  <a:txBody>
                    <a:bodyPr/>
                    <a:lstStyle/>
                    <a:p>
                      <a:endParaRPr lang="en-US"/>
                    </a:p>
                  </a:txBody>
                  <a:tcPr/>
                </a:tc>
                <a:tc>
                  <a:txBody>
                    <a:bodyPr/>
                    <a:lstStyle/>
                    <a:p>
                      <a:r>
                        <a:rPr lang="en-US" dirty="0"/>
                        <a:t>Sheltered</a:t>
                      </a:r>
                    </a:p>
                  </a:txBody>
                  <a:tcPr/>
                </a:tc>
                <a:tc>
                  <a:txBody>
                    <a:bodyPr/>
                    <a:lstStyle/>
                    <a:p>
                      <a:r>
                        <a:rPr lang="en-US" dirty="0"/>
                        <a:t>Unsheltered</a:t>
                      </a:r>
                    </a:p>
                  </a:txBody>
                  <a:tcPr/>
                </a:tc>
                <a:tc>
                  <a:txBody>
                    <a:bodyPr/>
                    <a:lstStyle/>
                    <a:p>
                      <a:r>
                        <a:rPr lang="en-US" dirty="0"/>
                        <a:t>Total</a:t>
                      </a:r>
                    </a:p>
                  </a:txBody>
                  <a:tcPr/>
                </a:tc>
                <a:extLst>
                  <a:ext uri="{0D108BD9-81ED-4DB2-BD59-A6C34878D82A}">
                    <a16:rowId xmlns:a16="http://schemas.microsoft.com/office/drawing/2014/main" val="2175120384"/>
                  </a:ext>
                </a:extLst>
              </a:tr>
              <a:tr h="293514">
                <a:tc>
                  <a:txBody>
                    <a:bodyPr/>
                    <a:lstStyle/>
                    <a:p>
                      <a:r>
                        <a:rPr lang="en-US" dirty="0"/>
                        <a:t>2023</a:t>
                      </a:r>
                    </a:p>
                  </a:txBody>
                  <a:tcPr/>
                </a:tc>
                <a:tc>
                  <a:txBody>
                    <a:bodyPr/>
                    <a:lstStyle/>
                    <a:p>
                      <a:r>
                        <a:rPr lang="en-US" dirty="0"/>
                        <a:t>1048</a:t>
                      </a:r>
                    </a:p>
                  </a:txBody>
                  <a:tcPr/>
                </a:tc>
                <a:tc>
                  <a:txBody>
                    <a:bodyPr/>
                    <a:lstStyle/>
                    <a:p>
                      <a:r>
                        <a:rPr lang="en-US" dirty="0"/>
                        <a:t>376</a:t>
                      </a:r>
                    </a:p>
                  </a:txBody>
                  <a:tcPr/>
                </a:tc>
                <a:tc>
                  <a:txBody>
                    <a:bodyPr/>
                    <a:lstStyle/>
                    <a:p>
                      <a:r>
                        <a:rPr lang="en-US" dirty="0"/>
                        <a:t>1424</a:t>
                      </a:r>
                    </a:p>
                  </a:txBody>
                  <a:tcPr/>
                </a:tc>
                <a:extLst>
                  <a:ext uri="{0D108BD9-81ED-4DB2-BD59-A6C34878D82A}">
                    <a16:rowId xmlns:a16="http://schemas.microsoft.com/office/drawing/2014/main" val="2009863471"/>
                  </a:ext>
                </a:extLst>
              </a:tr>
              <a:tr h="293514">
                <a:tc>
                  <a:txBody>
                    <a:bodyPr/>
                    <a:lstStyle/>
                    <a:p>
                      <a:r>
                        <a:rPr lang="en-US" dirty="0"/>
                        <a:t>2024*</a:t>
                      </a:r>
                    </a:p>
                  </a:txBody>
                  <a:tcPr/>
                </a:tc>
                <a:tc>
                  <a:txBody>
                    <a:bodyPr/>
                    <a:lstStyle/>
                    <a:p>
                      <a:r>
                        <a:rPr lang="en-US" dirty="0"/>
                        <a:t>1054</a:t>
                      </a:r>
                    </a:p>
                  </a:txBody>
                  <a:tcPr/>
                </a:tc>
                <a:tc>
                  <a:txBody>
                    <a:bodyPr/>
                    <a:lstStyle/>
                    <a:p>
                      <a:r>
                        <a:rPr lang="en-US" dirty="0"/>
                        <a:t>615</a:t>
                      </a:r>
                    </a:p>
                  </a:txBody>
                  <a:tcPr/>
                </a:tc>
                <a:tc>
                  <a:txBody>
                    <a:bodyPr/>
                    <a:lstStyle/>
                    <a:p>
                      <a:r>
                        <a:rPr lang="en-US" dirty="0"/>
                        <a:t>1669</a:t>
                      </a:r>
                    </a:p>
                  </a:txBody>
                  <a:tcPr/>
                </a:tc>
                <a:extLst>
                  <a:ext uri="{0D108BD9-81ED-4DB2-BD59-A6C34878D82A}">
                    <a16:rowId xmlns:a16="http://schemas.microsoft.com/office/drawing/2014/main" val="3162035719"/>
                  </a:ext>
                </a:extLst>
              </a:tr>
            </a:tbl>
          </a:graphicData>
        </a:graphic>
      </p:graphicFrame>
      <p:sp>
        <p:nvSpPr>
          <p:cNvPr id="7" name="TextBox 6">
            <a:extLst>
              <a:ext uri="{FF2B5EF4-FFF2-40B4-BE49-F238E27FC236}">
                <a16:creationId xmlns:a16="http://schemas.microsoft.com/office/drawing/2014/main" id="{5C16A966-8AC9-1737-6FB3-9904E636DDDE}"/>
              </a:ext>
            </a:extLst>
          </p:cNvPr>
          <p:cNvSpPr txBox="1"/>
          <p:nvPr/>
        </p:nvSpPr>
        <p:spPr>
          <a:xfrm>
            <a:off x="1457325" y="5171449"/>
            <a:ext cx="4762500" cy="307777"/>
          </a:xfrm>
          <a:prstGeom prst="rect">
            <a:avLst/>
          </a:prstGeom>
          <a:noFill/>
        </p:spPr>
        <p:txBody>
          <a:bodyPr wrap="square" rtlCol="0">
            <a:spAutoFit/>
          </a:bodyPr>
          <a:lstStyle/>
          <a:p>
            <a:r>
              <a:rPr lang="en-US" sz="1400" dirty="0">
                <a:latin typeface="Aptos" panose="020B0004020202020204" pitchFamily="34" charset="0"/>
              </a:rPr>
              <a:t>*Subject to small changes, not finalized at this time</a:t>
            </a:r>
          </a:p>
        </p:txBody>
      </p:sp>
    </p:spTree>
    <p:extLst>
      <p:ext uri="{BB962C8B-B14F-4D97-AF65-F5344CB8AC3E}">
        <p14:creationId xmlns:p14="http://schemas.microsoft.com/office/powerpoint/2010/main" val="206214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a:blip r:embed="rId2">
            <a:extLst>
              <a:ext uri="{28A0092B-C50C-407E-A947-70E740481C1C}">
                <a14:useLocalDpi xmlns:a14="http://schemas.microsoft.com/office/drawing/2010/main" val="0"/>
              </a:ext>
            </a:extLst>
          </a:blip>
          <a:srcRect l="1415" r="1415"/>
          <a:stretch/>
        </p:blipFill>
        <p:spPr>
          <a:xfrm>
            <a:off x="6543675" y="4295775"/>
            <a:ext cx="2445340" cy="2333625"/>
          </a:xfrm>
          <a:prstGeom prst="rect">
            <a:avLst/>
          </a:prstGeom>
        </p:spPr>
      </p:pic>
      <p:sp>
        <p:nvSpPr>
          <p:cNvPr id="3" name="TextBox 2">
            <a:extLst>
              <a:ext uri="{FF2B5EF4-FFF2-40B4-BE49-F238E27FC236}">
                <a16:creationId xmlns:a16="http://schemas.microsoft.com/office/drawing/2014/main" id="{1058261F-A283-18D5-341D-6D6B00C79B6B}"/>
              </a:ext>
            </a:extLst>
          </p:cNvPr>
          <p:cNvSpPr txBox="1"/>
          <p:nvPr/>
        </p:nvSpPr>
        <p:spPr>
          <a:xfrm>
            <a:off x="561975" y="1616318"/>
            <a:ext cx="7886700" cy="41088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8 points for reducing the average Length of Time Homeless by at least 5%. Calculated by the number of days people spend in HMIS shelters and Safe Havens.  </a:t>
            </a:r>
          </a:p>
          <a:p>
            <a:pPr marL="285750" indent="-285750">
              <a:buFont typeface="Arial" panose="020B0604020202020204" pitchFamily="34" charset="0"/>
              <a:buChar char="•"/>
            </a:pPr>
            <a:endParaRPr lang="en-US" sz="900"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2021: 131 Days</a:t>
            </a:r>
          </a:p>
          <a:p>
            <a:pPr marL="742950" lvl="1" indent="-285750">
              <a:buFont typeface="Courier New" panose="02070309020205020404" pitchFamily="49" charset="0"/>
              <a:buChar char="o"/>
            </a:pPr>
            <a:r>
              <a:rPr lang="en-US" dirty="0">
                <a:latin typeface="Aptos" panose="020B0004020202020204" pitchFamily="34" charset="0"/>
              </a:rPr>
              <a:t>2022: 155 Days (reported in 2023 NOFO)</a:t>
            </a:r>
          </a:p>
          <a:p>
            <a:pPr marL="742950" lvl="1" indent="-285750">
              <a:buFont typeface="Courier New" panose="02070309020205020404" pitchFamily="49" charset="0"/>
              <a:buChar char="o"/>
            </a:pPr>
            <a:r>
              <a:rPr lang="en-US" dirty="0">
                <a:latin typeface="Aptos" panose="020B0004020202020204" pitchFamily="34" charset="0"/>
              </a:rPr>
              <a:t>2023: </a:t>
            </a:r>
            <a:r>
              <a:rPr lang="en-US" dirty="0">
                <a:solidFill>
                  <a:srgbClr val="C00000"/>
                </a:solidFill>
                <a:latin typeface="Aptos" panose="020B0004020202020204" pitchFamily="34" charset="0"/>
              </a:rPr>
              <a:t>192 Days </a:t>
            </a:r>
            <a:r>
              <a:rPr lang="en-US" dirty="0">
                <a:latin typeface="Aptos" panose="020B0004020202020204" pitchFamily="34" charset="0"/>
              </a:rPr>
              <a:t>(will be reported this year)</a:t>
            </a:r>
          </a:p>
          <a:p>
            <a:pPr lvl="1"/>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6 points for increasing the rate at which persons exiting RRH, TH, ES, and SH projects exit to permanent housing by 2%.</a:t>
            </a:r>
          </a:p>
          <a:p>
            <a:pPr marL="285750" indent="-285750">
              <a:buFont typeface="Arial" panose="020B0604020202020204" pitchFamily="34" charset="0"/>
              <a:buChar char="•"/>
            </a:pPr>
            <a:endParaRPr lang="en-US"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2021: 40%</a:t>
            </a:r>
          </a:p>
          <a:p>
            <a:pPr marL="742950" lvl="1" indent="-285750">
              <a:buFont typeface="Courier New" panose="02070309020205020404" pitchFamily="49" charset="0"/>
              <a:buChar char="o"/>
            </a:pPr>
            <a:r>
              <a:rPr lang="en-US" dirty="0">
                <a:latin typeface="Aptos" panose="020B0004020202020204" pitchFamily="34" charset="0"/>
              </a:rPr>
              <a:t>2022: 37% (reported in 2023 NOFO)</a:t>
            </a:r>
          </a:p>
          <a:p>
            <a:pPr marL="742950" lvl="1" indent="-285750">
              <a:buFont typeface="Courier New" panose="02070309020205020404" pitchFamily="49" charset="0"/>
              <a:buChar char="o"/>
            </a:pPr>
            <a:r>
              <a:rPr lang="en-US" dirty="0">
                <a:latin typeface="Aptos" panose="020B0004020202020204" pitchFamily="34" charset="0"/>
              </a:rPr>
              <a:t>2023: </a:t>
            </a:r>
            <a:r>
              <a:rPr lang="en-US" dirty="0">
                <a:solidFill>
                  <a:srgbClr val="005C2A"/>
                </a:solidFill>
                <a:latin typeface="Aptos" panose="020B0004020202020204" pitchFamily="34" charset="0"/>
              </a:rPr>
              <a:t>43% </a:t>
            </a:r>
            <a:r>
              <a:rPr lang="en-US" dirty="0">
                <a:latin typeface="Aptos" panose="020B0004020202020204" pitchFamily="34" charset="0"/>
              </a:rPr>
              <a:t>(will be reported this year)</a:t>
            </a:r>
          </a:p>
          <a:p>
            <a:pPr lvl="2"/>
            <a:r>
              <a:rPr lang="en-US" dirty="0">
                <a:latin typeface="Aptos" panose="020B0004020202020204" pitchFamily="34" charset="0"/>
              </a:rPr>
              <a:t>         </a:t>
            </a:r>
            <a:r>
              <a:rPr lang="en-US" dirty="0">
                <a:solidFill>
                  <a:srgbClr val="005C2A"/>
                </a:solidFill>
                <a:latin typeface="Aptos" panose="020B0004020202020204" pitchFamily="34" charset="0"/>
              </a:rPr>
              <a:t>We will recover these 6 points. </a:t>
            </a: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277225" cy="772731"/>
          </a:xfrm>
          <a:prstGeom prst="rect">
            <a:avLst/>
          </a:prstGeom>
        </p:spPr>
        <p:txBody>
          <a:bodyPr anchor="b">
            <a:normAutofit fontScale="925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System performance measures</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AA4E2E-7BE6-0E6E-84DC-FAE07ED4172D}"/>
              </a:ext>
            </a:extLst>
          </p:cNvPr>
          <p:cNvSpPr txBox="1">
            <a:spLocks/>
          </p:cNvSpPr>
          <p:nvPr/>
        </p:nvSpPr>
        <p:spPr>
          <a:xfrm>
            <a:off x="588545" y="9459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18 Points</a:t>
            </a:r>
          </a:p>
        </p:txBody>
      </p:sp>
    </p:spTree>
    <p:extLst>
      <p:ext uri="{BB962C8B-B14F-4D97-AF65-F5344CB8AC3E}">
        <p14:creationId xmlns:p14="http://schemas.microsoft.com/office/powerpoint/2010/main" val="4070155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277225" cy="772731"/>
          </a:xfrm>
          <a:prstGeom prst="rect">
            <a:avLst/>
          </a:prstGeom>
        </p:spPr>
        <p:txBody>
          <a:bodyPr anchor="b">
            <a:normAutofit fontScale="925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System performance measures</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AA4E2E-7BE6-0E6E-84DC-FAE07ED4172D}"/>
              </a:ext>
            </a:extLst>
          </p:cNvPr>
          <p:cNvSpPr txBox="1">
            <a:spLocks/>
          </p:cNvSpPr>
          <p:nvPr/>
        </p:nvSpPr>
        <p:spPr>
          <a:xfrm>
            <a:off x="588545" y="9459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18 Points</a:t>
            </a:r>
          </a:p>
        </p:txBody>
      </p:sp>
      <p:sp>
        <p:nvSpPr>
          <p:cNvPr id="9" name="Rectangle 8">
            <a:extLst>
              <a:ext uri="{FF2B5EF4-FFF2-40B4-BE49-F238E27FC236}">
                <a16:creationId xmlns:a16="http://schemas.microsoft.com/office/drawing/2014/main" id="{AF56C2EC-5A7D-D81B-815F-6EAC3CACD59C}"/>
              </a:ext>
            </a:extLst>
          </p:cNvPr>
          <p:cNvSpPr/>
          <p:nvPr/>
        </p:nvSpPr>
        <p:spPr>
          <a:xfrm>
            <a:off x="6543674" y="4188887"/>
            <a:ext cx="866775"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58261F-A283-18D5-341D-6D6B00C79B6B}"/>
              </a:ext>
            </a:extLst>
          </p:cNvPr>
          <p:cNvSpPr txBox="1"/>
          <p:nvPr/>
        </p:nvSpPr>
        <p:spPr>
          <a:xfrm>
            <a:off x="561975" y="1616318"/>
            <a:ext cx="7886700" cy="41088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2 points for increasing the percentage of persons who had an increase in employment income, or that the rate was 20% or higher. </a:t>
            </a:r>
          </a:p>
          <a:p>
            <a:pPr marL="285750" indent="-285750">
              <a:buFont typeface="Arial" panose="020B0604020202020204" pitchFamily="34" charset="0"/>
              <a:buChar char="•"/>
            </a:pPr>
            <a:endParaRPr lang="en-US" sz="900" dirty="0">
              <a:latin typeface="Aptos" panose="020B0004020202020204" pitchFamily="34" charset="0"/>
            </a:endParaRPr>
          </a:p>
          <a:p>
            <a:pPr marL="285750" indent="-285750">
              <a:buFont typeface="Arial" panose="020B0604020202020204" pitchFamily="34" charset="0"/>
              <a:buChar char="•"/>
            </a:pPr>
            <a:endParaRPr lang="en-US" sz="800" dirty="0">
              <a:latin typeface="Aptos" panose="020B0004020202020204" pitchFamily="34" charset="0"/>
            </a:endParaRPr>
          </a:p>
          <a:p>
            <a:pPr lvl="1"/>
            <a:r>
              <a:rPr lang="en-US" sz="1600" dirty="0">
                <a:latin typeface="Aptos" panose="020B0004020202020204" pitchFamily="34" charset="0"/>
              </a:rPr>
              <a:t>STAYERS</a:t>
            </a:r>
          </a:p>
          <a:p>
            <a:pPr marL="742950" lvl="1" indent="-285750">
              <a:buFont typeface="Courier New" panose="02070309020205020404" pitchFamily="49" charset="0"/>
              <a:buChar char="o"/>
            </a:pPr>
            <a:r>
              <a:rPr lang="en-US" sz="1600" dirty="0">
                <a:latin typeface="Aptos" panose="020B0004020202020204" pitchFamily="34" charset="0"/>
              </a:rPr>
              <a:t>2021: 2%</a:t>
            </a:r>
          </a:p>
          <a:p>
            <a:pPr marL="742950" lvl="1" indent="-285750">
              <a:buFont typeface="Courier New" panose="02070309020205020404" pitchFamily="49" charset="0"/>
              <a:buChar char="o"/>
            </a:pPr>
            <a:r>
              <a:rPr lang="en-US" sz="1600" dirty="0">
                <a:latin typeface="Aptos" panose="020B0004020202020204" pitchFamily="34" charset="0"/>
              </a:rPr>
              <a:t>2022: 4% (reported in 2023)</a:t>
            </a:r>
          </a:p>
          <a:p>
            <a:pPr marL="742950" lvl="1" indent="-285750">
              <a:buFont typeface="Courier New" panose="02070309020205020404" pitchFamily="49" charset="0"/>
              <a:buChar char="o"/>
            </a:pPr>
            <a:r>
              <a:rPr lang="en-US" sz="1600" dirty="0">
                <a:latin typeface="Aptos" panose="020B0004020202020204" pitchFamily="34" charset="0"/>
              </a:rPr>
              <a:t>2023:</a:t>
            </a:r>
            <a:r>
              <a:rPr lang="en-US" sz="1600" dirty="0">
                <a:solidFill>
                  <a:srgbClr val="005C2A"/>
                </a:solidFill>
                <a:latin typeface="Aptos" panose="020B0004020202020204" pitchFamily="34" charset="0"/>
              </a:rPr>
              <a:t> 5% </a:t>
            </a:r>
            <a:r>
              <a:rPr lang="en-US" sz="1600" dirty="0">
                <a:latin typeface="Aptos" panose="020B0004020202020204" pitchFamily="34" charset="0"/>
              </a:rPr>
              <a:t>(will report this year)</a:t>
            </a:r>
          </a:p>
          <a:p>
            <a:pPr lvl="1"/>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2 points for increasing the percentage of persons who had an increase in non-employment income, or that the rate was 50% or higher. </a:t>
            </a:r>
          </a:p>
          <a:p>
            <a:pPr marL="285750" indent="-285750">
              <a:buFont typeface="Arial" panose="020B0604020202020204" pitchFamily="34" charset="0"/>
              <a:buChar char="•"/>
            </a:pPr>
            <a:endParaRPr lang="en-US" sz="800" dirty="0">
              <a:latin typeface="Aptos" panose="020B0004020202020204" pitchFamily="34" charset="0"/>
            </a:endParaRPr>
          </a:p>
          <a:p>
            <a:pPr lvl="1"/>
            <a:r>
              <a:rPr lang="en-US" sz="1600" dirty="0">
                <a:latin typeface="Aptos" panose="020B0004020202020204" pitchFamily="34" charset="0"/>
              </a:rPr>
              <a:t>STAYERS</a:t>
            </a:r>
            <a:endParaRPr lang="en-US" dirty="0">
              <a:latin typeface="Aptos" panose="020B0004020202020204" pitchFamily="34" charset="0"/>
            </a:endParaRPr>
          </a:p>
          <a:p>
            <a:pPr marL="742950" lvl="1" indent="-285750">
              <a:buFont typeface="Courier New" panose="02070309020205020404" pitchFamily="49" charset="0"/>
              <a:buChar char="o"/>
            </a:pPr>
            <a:r>
              <a:rPr lang="en-US" sz="1600" dirty="0">
                <a:latin typeface="Aptos" panose="020B0004020202020204" pitchFamily="34" charset="0"/>
              </a:rPr>
              <a:t>2021: 49%</a:t>
            </a:r>
          </a:p>
          <a:p>
            <a:pPr marL="742950" lvl="1" indent="-285750">
              <a:buFont typeface="Courier New" panose="02070309020205020404" pitchFamily="49" charset="0"/>
              <a:buChar char="o"/>
            </a:pPr>
            <a:r>
              <a:rPr lang="en-US" sz="1600" dirty="0">
                <a:latin typeface="Aptos" panose="020B0004020202020204" pitchFamily="34" charset="0"/>
              </a:rPr>
              <a:t>2022: 25% (reported in 2023)</a:t>
            </a:r>
          </a:p>
          <a:p>
            <a:pPr marL="742950" lvl="1" indent="-285750">
              <a:buFont typeface="Courier New" panose="02070309020205020404" pitchFamily="49" charset="0"/>
              <a:buChar char="o"/>
            </a:pPr>
            <a:r>
              <a:rPr lang="en-US" sz="1600" dirty="0">
                <a:latin typeface="Aptos" panose="020B0004020202020204" pitchFamily="34" charset="0"/>
              </a:rPr>
              <a:t>2023: </a:t>
            </a:r>
            <a:r>
              <a:rPr lang="en-US" sz="1600" dirty="0">
                <a:solidFill>
                  <a:srgbClr val="005C2A"/>
                </a:solidFill>
                <a:latin typeface="Aptos" panose="020B0004020202020204" pitchFamily="34" charset="0"/>
              </a:rPr>
              <a:t>65% </a:t>
            </a:r>
            <a:r>
              <a:rPr lang="en-US" sz="1600" dirty="0">
                <a:latin typeface="Aptos" panose="020B0004020202020204" pitchFamily="34" charset="0"/>
              </a:rPr>
              <a:t>(will report this year)</a:t>
            </a:r>
          </a:p>
          <a:p>
            <a:pPr lvl="2"/>
            <a:r>
              <a:rPr lang="en-US" dirty="0">
                <a:latin typeface="Aptos" panose="020B0004020202020204" pitchFamily="34" charset="0"/>
              </a:rPr>
              <a:t>         </a:t>
            </a:r>
            <a:endParaRPr lang="en-US" dirty="0">
              <a:solidFill>
                <a:srgbClr val="005C2A"/>
              </a:solidFill>
              <a:latin typeface="Aptos" panose="020B0004020202020204" pitchFamily="34" charset="0"/>
            </a:endParaRPr>
          </a:p>
        </p:txBody>
      </p:sp>
      <p:sp>
        <p:nvSpPr>
          <p:cNvPr id="10" name="TextBox 9">
            <a:extLst>
              <a:ext uri="{FF2B5EF4-FFF2-40B4-BE49-F238E27FC236}">
                <a16:creationId xmlns:a16="http://schemas.microsoft.com/office/drawing/2014/main" id="{728AD2E8-14B2-2BD6-84AB-511E73BAA6F3}"/>
              </a:ext>
            </a:extLst>
          </p:cNvPr>
          <p:cNvSpPr txBox="1"/>
          <p:nvPr/>
        </p:nvSpPr>
        <p:spPr>
          <a:xfrm>
            <a:off x="4057650" y="2419031"/>
            <a:ext cx="4000500" cy="1384995"/>
          </a:xfrm>
          <a:prstGeom prst="rect">
            <a:avLst/>
          </a:prstGeom>
          <a:noFill/>
        </p:spPr>
        <p:txBody>
          <a:bodyPr wrap="square" rtlCol="0">
            <a:spAutoFit/>
          </a:bodyPr>
          <a:lstStyle/>
          <a:p>
            <a:pPr lvl="1"/>
            <a:r>
              <a:rPr lang="en-US" sz="1600" dirty="0">
                <a:latin typeface="Aptos" panose="020B0004020202020204" pitchFamily="34" charset="0"/>
              </a:rPr>
              <a:t>LEAVERS</a:t>
            </a:r>
          </a:p>
          <a:p>
            <a:pPr marL="742950" lvl="1" indent="-285750">
              <a:buFont typeface="Courier New" panose="02070309020205020404" pitchFamily="49" charset="0"/>
              <a:buChar char="o"/>
            </a:pPr>
            <a:r>
              <a:rPr lang="en-US" sz="1600" dirty="0">
                <a:latin typeface="Aptos" panose="020B0004020202020204" pitchFamily="34" charset="0"/>
              </a:rPr>
              <a:t>2021: 6%</a:t>
            </a:r>
          </a:p>
          <a:p>
            <a:pPr marL="742950" lvl="1" indent="-285750">
              <a:buFont typeface="Courier New" panose="02070309020205020404" pitchFamily="49" charset="0"/>
              <a:buChar char="o"/>
            </a:pPr>
            <a:r>
              <a:rPr lang="en-US" sz="1600" dirty="0">
                <a:latin typeface="Aptos" panose="020B0004020202020204" pitchFamily="34" charset="0"/>
              </a:rPr>
              <a:t>2022: 5% (reported in 2023)</a:t>
            </a:r>
          </a:p>
          <a:p>
            <a:pPr marL="742950" lvl="1" indent="-285750">
              <a:buFont typeface="Courier New" panose="02070309020205020404" pitchFamily="49" charset="0"/>
              <a:buChar char="o"/>
            </a:pPr>
            <a:r>
              <a:rPr lang="en-US" sz="1600" dirty="0">
                <a:latin typeface="Aptos" panose="020B0004020202020204" pitchFamily="34" charset="0"/>
              </a:rPr>
              <a:t>2023:</a:t>
            </a:r>
            <a:r>
              <a:rPr lang="en-US" sz="1600" dirty="0">
                <a:solidFill>
                  <a:srgbClr val="005C2A"/>
                </a:solidFill>
                <a:latin typeface="Aptos" panose="020B0004020202020204" pitchFamily="34" charset="0"/>
              </a:rPr>
              <a:t> 10% </a:t>
            </a:r>
            <a:r>
              <a:rPr lang="en-US" sz="1600" dirty="0">
                <a:latin typeface="Aptos" panose="020B0004020202020204" pitchFamily="34" charset="0"/>
              </a:rPr>
              <a:t>(will report this year</a:t>
            </a:r>
            <a:r>
              <a:rPr lang="en-US" sz="1800" dirty="0">
                <a:latin typeface="Aptos" panose="020B0004020202020204" pitchFamily="34" charset="0"/>
              </a:rPr>
              <a:t>)</a:t>
            </a:r>
          </a:p>
          <a:p>
            <a:endParaRPr lang="en-US" dirty="0"/>
          </a:p>
        </p:txBody>
      </p:sp>
      <p:sp>
        <p:nvSpPr>
          <p:cNvPr id="11" name="TextBox 10">
            <a:extLst>
              <a:ext uri="{FF2B5EF4-FFF2-40B4-BE49-F238E27FC236}">
                <a16:creationId xmlns:a16="http://schemas.microsoft.com/office/drawing/2014/main" id="{841BE122-3FEE-135B-4144-433D8A967560}"/>
              </a:ext>
            </a:extLst>
          </p:cNvPr>
          <p:cNvSpPr txBox="1"/>
          <p:nvPr/>
        </p:nvSpPr>
        <p:spPr>
          <a:xfrm>
            <a:off x="4057650" y="4349665"/>
            <a:ext cx="4000500" cy="1384995"/>
          </a:xfrm>
          <a:prstGeom prst="rect">
            <a:avLst/>
          </a:prstGeom>
          <a:noFill/>
        </p:spPr>
        <p:txBody>
          <a:bodyPr wrap="square" rtlCol="0">
            <a:spAutoFit/>
          </a:bodyPr>
          <a:lstStyle/>
          <a:p>
            <a:pPr lvl="1"/>
            <a:r>
              <a:rPr lang="en-US" sz="1600" dirty="0">
                <a:latin typeface="Aptos" panose="020B0004020202020204" pitchFamily="34" charset="0"/>
              </a:rPr>
              <a:t>LEAVERS</a:t>
            </a:r>
          </a:p>
          <a:p>
            <a:pPr marL="742950" lvl="1" indent="-285750">
              <a:buFont typeface="Courier New" panose="02070309020205020404" pitchFamily="49" charset="0"/>
              <a:buChar char="o"/>
            </a:pPr>
            <a:r>
              <a:rPr lang="en-US" sz="1600" dirty="0">
                <a:latin typeface="Aptos" panose="020B0004020202020204" pitchFamily="34" charset="0"/>
              </a:rPr>
              <a:t>2021: 11%</a:t>
            </a:r>
          </a:p>
          <a:p>
            <a:pPr marL="742950" lvl="1" indent="-285750">
              <a:buFont typeface="Courier New" panose="02070309020205020404" pitchFamily="49" charset="0"/>
              <a:buChar char="o"/>
            </a:pPr>
            <a:r>
              <a:rPr lang="en-US" sz="1600" dirty="0">
                <a:latin typeface="Aptos" panose="020B0004020202020204" pitchFamily="34" charset="0"/>
              </a:rPr>
              <a:t>2022: 8% (reported in 2023)</a:t>
            </a:r>
          </a:p>
          <a:p>
            <a:pPr marL="742950" lvl="1" indent="-285750">
              <a:buFont typeface="Courier New" panose="02070309020205020404" pitchFamily="49" charset="0"/>
              <a:buChar char="o"/>
            </a:pPr>
            <a:r>
              <a:rPr lang="en-US" sz="1600" dirty="0">
                <a:latin typeface="Aptos" panose="020B0004020202020204" pitchFamily="34" charset="0"/>
              </a:rPr>
              <a:t>2023:</a:t>
            </a:r>
            <a:r>
              <a:rPr lang="en-US" sz="1600" dirty="0">
                <a:solidFill>
                  <a:srgbClr val="005C2A"/>
                </a:solidFill>
                <a:latin typeface="Aptos" panose="020B0004020202020204" pitchFamily="34" charset="0"/>
              </a:rPr>
              <a:t> 14% </a:t>
            </a:r>
            <a:r>
              <a:rPr lang="en-US" sz="1600" dirty="0">
                <a:latin typeface="Aptos" panose="020B0004020202020204" pitchFamily="34" charset="0"/>
              </a:rPr>
              <a:t>(will report this year</a:t>
            </a:r>
            <a:r>
              <a:rPr lang="en-US" sz="1800" dirty="0">
                <a:latin typeface="Aptos" panose="020B0004020202020204" pitchFamily="34" charset="0"/>
              </a:rPr>
              <a:t>)</a:t>
            </a:r>
          </a:p>
          <a:p>
            <a:endParaRPr lang="en-US" dirty="0"/>
          </a:p>
        </p:txBody>
      </p:sp>
    </p:spTree>
    <p:extLst>
      <p:ext uri="{BB962C8B-B14F-4D97-AF65-F5344CB8AC3E}">
        <p14:creationId xmlns:p14="http://schemas.microsoft.com/office/powerpoint/2010/main" val="1306044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a:blip r:embed="rId2">
            <a:extLst>
              <a:ext uri="{28A0092B-C50C-407E-A947-70E740481C1C}">
                <a14:useLocalDpi xmlns:a14="http://schemas.microsoft.com/office/drawing/2010/main" val="0"/>
              </a:ext>
            </a:extLst>
          </a:blip>
          <a:srcRect t="1373" b="1373"/>
          <a:stretch/>
        </p:blipFill>
        <p:spPr>
          <a:xfrm>
            <a:off x="6543675" y="4295775"/>
            <a:ext cx="2445340" cy="2333625"/>
          </a:xfrm>
          <a:prstGeom prst="rect">
            <a:avLst/>
          </a:prstGeom>
        </p:spPr>
      </p:pic>
      <p:sp>
        <p:nvSpPr>
          <p:cNvPr id="6" name="Rectangle 5">
            <a:extLst>
              <a:ext uri="{FF2B5EF4-FFF2-40B4-BE49-F238E27FC236}">
                <a16:creationId xmlns:a16="http://schemas.microsoft.com/office/drawing/2014/main" id="{D7F58091-A02F-D48D-03FC-F78CEE2FC403}"/>
              </a:ext>
            </a:extLst>
          </p:cNvPr>
          <p:cNvSpPr/>
          <p:nvPr/>
        </p:nvSpPr>
        <p:spPr>
          <a:xfrm>
            <a:off x="6543674" y="4085380"/>
            <a:ext cx="828675"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58261F-A283-18D5-341D-6D6B00C79B6B}"/>
              </a:ext>
            </a:extLst>
          </p:cNvPr>
          <p:cNvSpPr txBox="1"/>
          <p:nvPr/>
        </p:nvSpPr>
        <p:spPr>
          <a:xfrm>
            <a:off x="628650" y="1771650"/>
            <a:ext cx="78867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7 points if a </a:t>
            </a:r>
            <a:r>
              <a:rPr lang="en-US" b="1" dirty="0">
                <a:latin typeface="Aptos" panose="020B0004020202020204" pitchFamily="34" charset="0"/>
              </a:rPr>
              <a:t>New Applicant</a:t>
            </a:r>
            <a:r>
              <a:rPr lang="en-US" dirty="0">
                <a:latin typeface="Aptos" panose="020B0004020202020204" pitchFamily="34" charset="0"/>
              </a:rPr>
              <a:t> has a formal written agreement to be able to utilize housing subsidies or subsidized housing units which are not funded through the CoC or ESG in their program. </a:t>
            </a:r>
          </a:p>
          <a:p>
            <a:pPr marL="285750" indent="-285750">
              <a:buFont typeface="Arial" panose="020B0604020202020204" pitchFamily="34" charset="0"/>
              <a:buChar char="•"/>
            </a:pPr>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7 points if a </a:t>
            </a:r>
            <a:r>
              <a:rPr lang="en-US" b="1" dirty="0">
                <a:latin typeface="Aptos" panose="020B0004020202020204" pitchFamily="34" charset="0"/>
              </a:rPr>
              <a:t>New Applicant</a:t>
            </a:r>
            <a:r>
              <a:rPr lang="en-US" dirty="0">
                <a:latin typeface="Aptos" panose="020B0004020202020204" pitchFamily="34" charset="0"/>
              </a:rPr>
              <a:t> has a formal written agreement with a healthcare provider, promising some form of services to program clients. </a:t>
            </a: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NEW APPLICANT AGREEMENTS</a:t>
            </a:r>
          </a:p>
        </p:txBody>
      </p:sp>
      <p:sp>
        <p:nvSpPr>
          <p:cNvPr id="4" name="Title 1">
            <a:extLst>
              <a:ext uri="{FF2B5EF4-FFF2-40B4-BE49-F238E27FC236}">
                <a16:creationId xmlns:a16="http://schemas.microsoft.com/office/drawing/2014/main" id="{8FA5B9F3-6D0D-DA53-885B-624B07BA1820}"/>
              </a:ext>
            </a:extLst>
          </p:cNvPr>
          <p:cNvSpPr txBox="1">
            <a:spLocks/>
          </p:cNvSpPr>
          <p:nvPr/>
        </p:nvSpPr>
        <p:spPr>
          <a:xfrm>
            <a:off x="569495" y="10602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14 Points</a:t>
            </a:r>
          </a:p>
        </p:txBody>
      </p:sp>
    </p:spTree>
    <p:extLst>
      <p:ext uri="{BB962C8B-B14F-4D97-AF65-F5344CB8AC3E}">
        <p14:creationId xmlns:p14="http://schemas.microsoft.com/office/powerpoint/2010/main" val="197639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B728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647698" y="1379729"/>
            <a:ext cx="7848601" cy="672103"/>
          </a:xfrm>
          <a:prstGeom prst="rect">
            <a:avLst/>
          </a:prstGeom>
        </p:spPr>
        <p:txBody>
          <a:bodyPr anchor="b">
            <a:normAutofit fontScale="92500" lnSpcReduction="1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4000" spc="0" dirty="0">
                <a:solidFill>
                  <a:schemeClr val="bg1"/>
                </a:solidFill>
                <a:latin typeface="Verdana Pro Cond Black" panose="020F0502020204030204" pitchFamily="34" charset="0"/>
                <a:cs typeface="MoolBoran" panose="020F0502020204030204" pitchFamily="34" charset="0"/>
              </a:rPr>
              <a:t>Super Quick introductions </a:t>
            </a:r>
          </a:p>
        </p:txBody>
      </p:sp>
      <p:sp>
        <p:nvSpPr>
          <p:cNvPr id="2" name="TextBox 1">
            <a:extLst>
              <a:ext uri="{FF2B5EF4-FFF2-40B4-BE49-F238E27FC236}">
                <a16:creationId xmlns:a16="http://schemas.microsoft.com/office/drawing/2014/main" id="{5BF72BB1-B9AA-DE05-9B43-5603C4FB75BA}"/>
              </a:ext>
            </a:extLst>
          </p:cNvPr>
          <p:cNvSpPr txBox="1"/>
          <p:nvPr/>
        </p:nvSpPr>
        <p:spPr>
          <a:xfrm>
            <a:off x="598602" y="2551837"/>
            <a:ext cx="7946795" cy="2031325"/>
          </a:xfrm>
          <a:prstGeom prst="rect">
            <a:avLst/>
          </a:prstGeom>
          <a:noFill/>
        </p:spPr>
        <p:txBody>
          <a:bodyPr wrap="square" rtlCol="0">
            <a:spAutoFit/>
          </a:bodyPr>
          <a:lstStyle/>
          <a:p>
            <a:pPr marL="514350" indent="-514350">
              <a:buAutoNum type="arabicPeriod"/>
            </a:pPr>
            <a:r>
              <a:rPr lang="en-US" sz="1800" cap="none" spc="0" dirty="0">
                <a:solidFill>
                  <a:schemeClr val="bg1"/>
                </a:solidFill>
                <a:latin typeface="Aptos" panose="020B0004020202020204" pitchFamily="34" charset="0"/>
                <a:cs typeface="MoolBoran" panose="020F0502020204030204" pitchFamily="34" charset="0"/>
              </a:rPr>
              <a:t>Your name and organization</a:t>
            </a:r>
          </a:p>
          <a:p>
            <a:pPr marL="514350" indent="-514350" algn="ctr">
              <a:buAutoNum type="arabicPeriod"/>
            </a:pPr>
            <a:endParaRPr lang="en-US" sz="1800" cap="none" spc="0" dirty="0">
              <a:solidFill>
                <a:schemeClr val="bg1"/>
              </a:solidFill>
              <a:latin typeface="Aptos" panose="020B0004020202020204" pitchFamily="34" charset="0"/>
              <a:cs typeface="MoolBoran" panose="020F0502020204030204" pitchFamily="34" charset="0"/>
            </a:endParaRPr>
          </a:p>
          <a:p>
            <a:pPr marL="514350" indent="-514350">
              <a:buAutoNum type="arabicPeriod"/>
            </a:pPr>
            <a:r>
              <a:rPr lang="en-US" sz="1800" cap="none" spc="0" dirty="0">
                <a:solidFill>
                  <a:schemeClr val="bg1"/>
                </a:solidFill>
                <a:latin typeface="Aptos" panose="020B0004020202020204" pitchFamily="34" charset="0"/>
                <a:cs typeface="MoolBoran" panose="020F0502020204030204" pitchFamily="34" charset="0"/>
              </a:rPr>
              <a:t>On a scale of 1 to 10, how involved do you feel in the Upstate CoC</a:t>
            </a:r>
          </a:p>
          <a:p>
            <a:pPr marL="514350" indent="-514350">
              <a:buAutoNum type="arabicPeriod"/>
            </a:pPr>
            <a:endParaRPr lang="en-US" dirty="0">
              <a:solidFill>
                <a:schemeClr val="bg1"/>
              </a:solidFill>
              <a:latin typeface="Aptos" panose="020B0004020202020204" pitchFamily="34" charset="0"/>
              <a:cs typeface="MoolBoran" panose="020F0502020204030204" pitchFamily="34" charset="0"/>
            </a:endParaRPr>
          </a:p>
          <a:p>
            <a:pPr marL="514350" indent="-514350">
              <a:buAutoNum type="arabicPeriod"/>
            </a:pPr>
            <a:r>
              <a:rPr lang="en-US" sz="1800" cap="none" spc="0" dirty="0">
                <a:solidFill>
                  <a:schemeClr val="bg1"/>
                </a:solidFill>
                <a:latin typeface="Aptos" panose="020B0004020202020204" pitchFamily="34" charset="0"/>
                <a:cs typeface="MoolBoran" panose="020F0502020204030204" pitchFamily="34" charset="0"/>
              </a:rPr>
              <a:t>If you can think of it, one sentence on how UHC and our Executive Committee can help create an environment where everyone feels informed and involved in the CoC</a:t>
            </a:r>
          </a:p>
        </p:txBody>
      </p:sp>
      <p:sp>
        <p:nvSpPr>
          <p:cNvPr id="4" name="Rectangle 3">
            <a:extLst>
              <a:ext uri="{FF2B5EF4-FFF2-40B4-BE49-F238E27FC236}">
                <a16:creationId xmlns:a16="http://schemas.microsoft.com/office/drawing/2014/main" id="{E7CC0787-A242-458B-878C-DF330DD9797E}"/>
              </a:ext>
            </a:extLst>
          </p:cNvPr>
          <p:cNvSpPr/>
          <p:nvPr/>
        </p:nvSpPr>
        <p:spPr>
          <a:xfrm>
            <a:off x="372358" y="772999"/>
            <a:ext cx="8399283" cy="4526164"/>
          </a:xfrm>
          <a:prstGeom prst="rect">
            <a:avLst/>
          </a:prstGeom>
          <a:noFill/>
          <a:ln w="38100">
            <a:solidFill>
              <a:srgbClr val="FFEB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17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11969" y="410456"/>
            <a:ext cx="3695700" cy="895350"/>
          </a:xfrm>
          <a:prstGeom prst="rect">
            <a:avLst/>
          </a:prstGeom>
        </p:spPr>
        <p:txBody>
          <a:bodyPr anchor="b">
            <a:normAutofit fontScale="625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Improved over </a:t>
            </a:r>
          </a:p>
          <a:p>
            <a:r>
              <a:rPr lang="en-US" sz="4000" spc="0" dirty="0">
                <a:solidFill>
                  <a:srgbClr val="8B7282"/>
                </a:solidFill>
                <a:latin typeface="Verdana Pro Cond Black" panose="020F0502020204030204" pitchFamily="34" charset="0"/>
                <a:cs typeface="MoolBoran" panose="020F0502020204030204" pitchFamily="34" charset="0"/>
              </a:rPr>
              <a:t>the past year</a:t>
            </a:r>
          </a:p>
        </p:txBody>
      </p:sp>
      <p:sp>
        <p:nvSpPr>
          <p:cNvPr id="7" name="Rectangle 6">
            <a:extLst>
              <a:ext uri="{FF2B5EF4-FFF2-40B4-BE49-F238E27FC236}">
                <a16:creationId xmlns:a16="http://schemas.microsoft.com/office/drawing/2014/main" id="{69F0C8E7-9834-41CA-04FF-B3AEE13C186E}"/>
              </a:ext>
            </a:extLst>
          </p:cNvPr>
          <p:cNvSpPr/>
          <p:nvPr/>
        </p:nvSpPr>
        <p:spPr>
          <a:xfrm>
            <a:off x="0" y="5353050"/>
            <a:ext cx="9144000" cy="1504949"/>
          </a:xfrm>
          <a:prstGeom prst="rect">
            <a:avLst/>
          </a:prstGeom>
          <a:solidFill>
            <a:srgbClr val="8B7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340332B-CFF2-9457-C123-0C8B5EBB8E52}"/>
              </a:ext>
            </a:extLst>
          </p:cNvPr>
          <p:cNvSpPr txBox="1">
            <a:spLocks/>
          </p:cNvSpPr>
          <p:nvPr/>
        </p:nvSpPr>
        <p:spPr>
          <a:xfrm>
            <a:off x="5181600" y="410456"/>
            <a:ext cx="3695700" cy="895350"/>
          </a:xfrm>
          <a:prstGeom prst="rect">
            <a:avLst/>
          </a:prstGeom>
        </p:spPr>
        <p:txBody>
          <a:bodyPr anchor="b">
            <a:normAutofit fontScale="625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Still needing improvement</a:t>
            </a:r>
          </a:p>
        </p:txBody>
      </p:sp>
      <p:cxnSp>
        <p:nvCxnSpPr>
          <p:cNvPr id="10" name="Straight Connector 9">
            <a:extLst>
              <a:ext uri="{FF2B5EF4-FFF2-40B4-BE49-F238E27FC236}">
                <a16:creationId xmlns:a16="http://schemas.microsoft.com/office/drawing/2014/main" id="{1BFB0469-F73A-ED08-496D-77A6A79962DA}"/>
              </a:ext>
            </a:extLst>
          </p:cNvPr>
          <p:cNvCxnSpPr>
            <a:cxnSpLocks/>
          </p:cNvCxnSpPr>
          <p:nvPr/>
        </p:nvCxnSpPr>
        <p:spPr>
          <a:xfrm>
            <a:off x="4572000" y="0"/>
            <a:ext cx="0" cy="6715125"/>
          </a:xfrm>
          <a:prstGeom prst="line">
            <a:avLst/>
          </a:prstGeom>
          <a:ln w="76200">
            <a:solidFill>
              <a:srgbClr val="8B728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ABD869-37BE-A880-ACFC-7D6EE0D2C228}"/>
              </a:ext>
            </a:extLst>
          </p:cNvPr>
          <p:cNvSpPr txBox="1"/>
          <p:nvPr/>
        </p:nvSpPr>
        <p:spPr>
          <a:xfrm>
            <a:off x="180986" y="5682941"/>
            <a:ext cx="8848725" cy="830997"/>
          </a:xfrm>
          <a:prstGeom prst="rect">
            <a:avLst/>
          </a:prstGeom>
          <a:noFill/>
        </p:spPr>
        <p:txBody>
          <a:bodyPr wrap="square" rtlCol="0">
            <a:spAutoFit/>
          </a:bodyPr>
          <a:lstStyle/>
          <a:p>
            <a:r>
              <a:rPr lang="en-US" sz="1600" dirty="0">
                <a:solidFill>
                  <a:schemeClr val="bg1"/>
                </a:solidFill>
                <a:latin typeface="Aptos" panose="020B0004020202020204" pitchFamily="34" charset="0"/>
              </a:rPr>
              <a:t>Keep in mind that these improvements are based off the 2023 NOFO standards. Standards are known to shift throughout the years, and it’s not uncommon for new standards to be introduced. This is not meant to be an assured listing of points we will recover in 2024. </a:t>
            </a:r>
          </a:p>
        </p:txBody>
      </p:sp>
      <p:sp>
        <p:nvSpPr>
          <p:cNvPr id="12" name="TextBox 11">
            <a:extLst>
              <a:ext uri="{FF2B5EF4-FFF2-40B4-BE49-F238E27FC236}">
                <a16:creationId xmlns:a16="http://schemas.microsoft.com/office/drawing/2014/main" id="{863A8C6A-9362-894E-2EA7-97B9955CBE36}"/>
              </a:ext>
            </a:extLst>
          </p:cNvPr>
          <p:cNvSpPr txBox="1"/>
          <p:nvPr/>
        </p:nvSpPr>
        <p:spPr>
          <a:xfrm>
            <a:off x="-64282" y="1444554"/>
            <a:ext cx="4271951" cy="3354765"/>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latin typeface="Aptos" panose="020B0004020202020204" pitchFamily="34" charset="0"/>
              </a:rPr>
              <a:t>Conducted trainings on Equal Access and Preventing Family Separation</a:t>
            </a:r>
          </a:p>
          <a:p>
            <a:pPr marL="742950" lvl="1" indent="-285750">
              <a:buFont typeface="Arial" panose="020B0604020202020204" pitchFamily="34" charset="0"/>
              <a:buChar char="•"/>
            </a:pPr>
            <a:r>
              <a:rPr lang="en-US" sz="1600" dirty="0">
                <a:latin typeface="Aptos" panose="020B0004020202020204" pitchFamily="34" charset="0"/>
              </a:rPr>
              <a:t>Increased Street Outreach coverage</a:t>
            </a:r>
          </a:p>
          <a:p>
            <a:pPr marL="742950" lvl="1" indent="-285750">
              <a:buFont typeface="Arial" panose="020B0604020202020204" pitchFamily="34" charset="0"/>
              <a:buChar char="•"/>
            </a:pPr>
            <a:r>
              <a:rPr lang="en-US" sz="1600" dirty="0">
                <a:latin typeface="Aptos" panose="020B0004020202020204" pitchFamily="34" charset="0"/>
              </a:rPr>
              <a:t>Developing a racial equity standard on our Rating tools </a:t>
            </a:r>
          </a:p>
          <a:p>
            <a:pPr marL="742950" lvl="1" indent="-285750">
              <a:buFont typeface="Arial" panose="020B0604020202020204" pitchFamily="34" charset="0"/>
              <a:buChar char="•"/>
            </a:pPr>
            <a:r>
              <a:rPr lang="en-US" sz="1600" dirty="0">
                <a:latin typeface="Aptos" panose="020B0004020202020204" pitchFamily="34" charset="0"/>
              </a:rPr>
              <a:t>Improvements in our System Performance Measures: </a:t>
            </a:r>
          </a:p>
          <a:p>
            <a:pPr marL="1200150" lvl="2" indent="-285750">
              <a:buFont typeface="Courier New" panose="02070309020205020404" pitchFamily="49" charset="0"/>
              <a:buChar char="o"/>
            </a:pPr>
            <a:r>
              <a:rPr lang="en-US" sz="1600" dirty="0">
                <a:latin typeface="Aptos" panose="020B0004020202020204" pitchFamily="34" charset="0"/>
              </a:rPr>
              <a:t>Exits to permanent housing</a:t>
            </a:r>
          </a:p>
          <a:p>
            <a:pPr marL="1200150" lvl="2" indent="-285750">
              <a:buFont typeface="Courier New" panose="02070309020205020404" pitchFamily="49" charset="0"/>
              <a:buChar char="o"/>
            </a:pPr>
            <a:r>
              <a:rPr lang="en-US" sz="1600" dirty="0">
                <a:latin typeface="Aptos" panose="020B0004020202020204" pitchFamily="34" charset="0"/>
              </a:rPr>
              <a:t>Increase of employment income</a:t>
            </a:r>
          </a:p>
          <a:p>
            <a:pPr marL="1200150" lvl="2" indent="-285750">
              <a:buFont typeface="Courier New" panose="02070309020205020404" pitchFamily="49" charset="0"/>
              <a:buChar char="o"/>
            </a:pPr>
            <a:r>
              <a:rPr lang="en-US" sz="1600" dirty="0">
                <a:latin typeface="Aptos" panose="020B0004020202020204" pitchFamily="34" charset="0"/>
              </a:rPr>
              <a:t>Increase of non-employment income</a:t>
            </a:r>
          </a:p>
          <a:p>
            <a:pPr marL="1200150" lvl="2" indent="-285750">
              <a:buFont typeface="Arial" panose="020B0604020202020204" pitchFamily="34" charset="0"/>
              <a:buChar char="•"/>
            </a:pPr>
            <a:endParaRPr lang="en-US" dirty="0">
              <a:latin typeface="Aptos" panose="020B0004020202020204" pitchFamily="34" charset="0"/>
            </a:endParaRPr>
          </a:p>
          <a:p>
            <a:endParaRPr lang="en-US" dirty="0"/>
          </a:p>
        </p:txBody>
      </p:sp>
      <p:sp>
        <p:nvSpPr>
          <p:cNvPr id="13" name="TextBox 12">
            <a:extLst>
              <a:ext uri="{FF2B5EF4-FFF2-40B4-BE49-F238E27FC236}">
                <a16:creationId xmlns:a16="http://schemas.microsoft.com/office/drawing/2014/main" id="{D5EE536A-FDAB-AF72-8348-9B836BB59A8F}"/>
              </a:ext>
            </a:extLst>
          </p:cNvPr>
          <p:cNvSpPr txBox="1"/>
          <p:nvPr/>
        </p:nvSpPr>
        <p:spPr>
          <a:xfrm>
            <a:off x="4605349" y="1444554"/>
            <a:ext cx="4271951" cy="3847207"/>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latin typeface="Aptos" panose="020B0004020202020204" pitchFamily="34" charset="0"/>
              </a:rPr>
              <a:t>Relationships with Public Housing Authorities and Public Health Agencies </a:t>
            </a:r>
          </a:p>
          <a:p>
            <a:pPr marL="742950" lvl="1" indent="-285750">
              <a:buFont typeface="Arial" panose="020B0604020202020204" pitchFamily="34" charset="0"/>
              <a:buChar char="•"/>
            </a:pPr>
            <a:r>
              <a:rPr lang="en-US" sz="1600" dirty="0">
                <a:latin typeface="Aptos" panose="020B0004020202020204" pitchFamily="34" charset="0"/>
              </a:rPr>
              <a:t>Greater involvement from specific organizations</a:t>
            </a:r>
          </a:p>
          <a:p>
            <a:pPr marL="1200150" lvl="2" indent="-285750">
              <a:buFont typeface="Courier New" panose="02070309020205020404" pitchFamily="49" charset="0"/>
              <a:buChar char="o"/>
            </a:pPr>
            <a:r>
              <a:rPr lang="en-US" sz="1600" dirty="0">
                <a:latin typeface="Aptos" panose="020B0004020202020204" pitchFamily="34" charset="0"/>
              </a:rPr>
              <a:t>LGBTQ+</a:t>
            </a:r>
          </a:p>
          <a:p>
            <a:pPr marL="1200150" lvl="2" indent="-285750">
              <a:buFont typeface="Courier New" panose="02070309020205020404" pitchFamily="49" charset="0"/>
              <a:buChar char="o"/>
            </a:pPr>
            <a:r>
              <a:rPr lang="en-US" sz="1600" dirty="0">
                <a:latin typeface="Aptos" panose="020B0004020202020204" pitchFamily="34" charset="0"/>
              </a:rPr>
              <a:t>Tribal Organizations</a:t>
            </a:r>
          </a:p>
          <a:p>
            <a:pPr marL="1200150" lvl="2" indent="-285750">
              <a:buFont typeface="Courier New" panose="02070309020205020404" pitchFamily="49" charset="0"/>
              <a:buChar char="o"/>
            </a:pPr>
            <a:r>
              <a:rPr lang="en-US" sz="1600" dirty="0">
                <a:latin typeface="Aptos" panose="020B0004020202020204" pitchFamily="34" charset="0"/>
              </a:rPr>
              <a:t>Local Jails</a:t>
            </a:r>
          </a:p>
          <a:p>
            <a:pPr marL="1200150" lvl="2" indent="-285750">
              <a:buFont typeface="Courier New" panose="02070309020205020404" pitchFamily="49" charset="0"/>
              <a:buChar char="o"/>
            </a:pPr>
            <a:r>
              <a:rPr lang="en-US" sz="1600" dirty="0">
                <a:latin typeface="Aptos" panose="020B0004020202020204" pitchFamily="34" charset="0"/>
              </a:rPr>
              <a:t>Early Childhood Development </a:t>
            </a:r>
          </a:p>
          <a:p>
            <a:pPr marL="742950" lvl="1" indent="-285750">
              <a:buFont typeface="Arial" panose="020B0604020202020204" pitchFamily="34" charset="0"/>
              <a:buChar char="•"/>
            </a:pPr>
            <a:r>
              <a:rPr lang="en-US" sz="1600" dirty="0">
                <a:latin typeface="Aptos" panose="020B0004020202020204" pitchFamily="34" charset="0"/>
              </a:rPr>
              <a:t>HMIS Utilization Rates</a:t>
            </a:r>
          </a:p>
          <a:p>
            <a:pPr marL="742950" lvl="1" indent="-285750">
              <a:buFont typeface="Arial" panose="020B0604020202020204" pitchFamily="34" charset="0"/>
              <a:buChar char="•"/>
            </a:pPr>
            <a:r>
              <a:rPr lang="en-US" sz="1600" dirty="0">
                <a:latin typeface="Aptos" panose="020B0004020202020204" pitchFamily="34" charset="0"/>
              </a:rPr>
              <a:t>Reducing average Length of Time Homeless </a:t>
            </a:r>
          </a:p>
          <a:p>
            <a:pPr marL="742950" lvl="1" indent="-285750">
              <a:buFont typeface="Arial" panose="020B0604020202020204" pitchFamily="34" charset="0"/>
              <a:buChar char="•"/>
            </a:pPr>
            <a:endParaRPr lang="en-US" sz="1600" dirty="0">
              <a:latin typeface="Aptos" panose="020B0004020202020204" pitchFamily="34" charset="0"/>
            </a:endParaRPr>
          </a:p>
          <a:p>
            <a:pPr marL="1200150" lvl="2" indent="-285750">
              <a:buFont typeface="Arial" panose="020B0604020202020204" pitchFamily="34" charset="0"/>
              <a:buChar char="•"/>
            </a:pPr>
            <a:endParaRPr lang="en-US" dirty="0">
              <a:latin typeface="Aptos" panose="020B0004020202020204" pitchFamily="34" charset="0"/>
            </a:endParaRPr>
          </a:p>
          <a:p>
            <a:endParaRPr lang="en-US" dirty="0"/>
          </a:p>
        </p:txBody>
      </p:sp>
    </p:spTree>
    <p:extLst>
      <p:ext uri="{BB962C8B-B14F-4D97-AF65-F5344CB8AC3E}">
        <p14:creationId xmlns:p14="http://schemas.microsoft.com/office/powerpoint/2010/main" val="191721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A6A51"/>
        </a:solidFill>
        <a:effectLst/>
      </p:bgPr>
    </p:bg>
    <p:spTree>
      <p:nvGrpSpPr>
        <p:cNvPr id="1" name=""/>
        <p:cNvGrpSpPr/>
        <p:nvPr/>
      </p:nvGrpSpPr>
      <p:grpSpPr>
        <a:xfrm>
          <a:off x="0" y="0"/>
          <a:ext cx="0" cy="0"/>
          <a:chOff x="0" y="0"/>
          <a:chExt cx="0" cy="0"/>
        </a:xfrm>
      </p:grpSpPr>
      <p:pic>
        <p:nvPicPr>
          <p:cNvPr id="2" name="Picture 1" descr="A pattern of colorful shapes&#10;&#10;Description automatically generated">
            <a:extLst>
              <a:ext uri="{FF2B5EF4-FFF2-40B4-BE49-F238E27FC236}">
                <a16:creationId xmlns:a16="http://schemas.microsoft.com/office/drawing/2014/main" id="{27D08D92-CCFD-426F-9B6A-EFC0712E2D36}"/>
              </a:ext>
            </a:extLst>
          </p:cNvPr>
          <p:cNvPicPr>
            <a:picLocks noChangeAspect="1"/>
          </p:cNvPicPr>
          <p:nvPr/>
        </p:nvPicPr>
        <p:blipFill rotWithShape="1">
          <a:blip r:embed="rId2">
            <a:extLst>
              <a:ext uri="{28A0092B-C50C-407E-A947-70E740481C1C}">
                <a14:useLocalDpi xmlns:a14="http://schemas.microsoft.com/office/drawing/2010/main" val="0"/>
              </a:ext>
            </a:extLst>
          </a:blip>
          <a:srcRect l="34285" r="14782"/>
          <a:stretch/>
        </p:blipFill>
        <p:spPr>
          <a:xfrm>
            <a:off x="6154124" y="0"/>
            <a:ext cx="3493009" cy="6857990"/>
          </a:xfrm>
          <a:prstGeom prst="rect">
            <a:avLst/>
          </a:prstGeom>
        </p:spPr>
      </p:pic>
      <p:sp>
        <p:nvSpPr>
          <p:cNvPr id="3" name="Title 1">
            <a:extLst>
              <a:ext uri="{FF2B5EF4-FFF2-40B4-BE49-F238E27FC236}">
                <a16:creationId xmlns:a16="http://schemas.microsoft.com/office/drawing/2014/main" id="{A855A366-DD5D-C733-0037-32EE54132DC6}"/>
              </a:ext>
            </a:extLst>
          </p:cNvPr>
          <p:cNvSpPr txBox="1">
            <a:spLocks/>
          </p:cNvSpPr>
          <p:nvPr/>
        </p:nvSpPr>
        <p:spPr>
          <a:xfrm>
            <a:off x="502848" y="706395"/>
            <a:ext cx="4974053" cy="197013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4400" spc="0" dirty="0">
                <a:solidFill>
                  <a:srgbClr val="FAFBF9"/>
                </a:solidFill>
                <a:latin typeface="Verdana Pro Cond Black" panose="020F0502020204030204" pitchFamily="34" charset="0"/>
                <a:cs typeface="MoolBoran" panose="020F0502020204030204" pitchFamily="34" charset="0"/>
              </a:rPr>
              <a:t>2024 NOFO Day of Learning</a:t>
            </a:r>
            <a:endParaRPr lang="en-US" sz="4400" spc="0" dirty="0">
              <a:latin typeface="Verdana Pro Cond Black" panose="020F0502020204030204" pitchFamily="34" charset="0"/>
              <a:cs typeface="MoolBoran" panose="020F0502020204030204" pitchFamily="34" charset="0"/>
            </a:endParaRPr>
          </a:p>
        </p:txBody>
      </p:sp>
      <p:sp>
        <p:nvSpPr>
          <p:cNvPr id="4" name="Title 1">
            <a:extLst>
              <a:ext uri="{FF2B5EF4-FFF2-40B4-BE49-F238E27FC236}">
                <a16:creationId xmlns:a16="http://schemas.microsoft.com/office/drawing/2014/main" id="{99C79DA8-5084-B846-5605-9D3BB3BECE56}"/>
              </a:ext>
            </a:extLst>
          </p:cNvPr>
          <p:cNvSpPr txBox="1">
            <a:spLocks/>
          </p:cNvSpPr>
          <p:nvPr/>
        </p:nvSpPr>
        <p:spPr>
          <a:xfrm>
            <a:off x="712369" y="3276600"/>
            <a:ext cx="4555009" cy="125730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FFD930"/>
                </a:solidFill>
                <a:latin typeface="Verdana Pro Cond Black" panose="020F0502020204030204" pitchFamily="34" charset="0"/>
                <a:cs typeface="MoolBoran" panose="020F0502020204030204" pitchFamily="34" charset="0"/>
              </a:rPr>
              <a:t>Part two: new applicant training</a:t>
            </a:r>
          </a:p>
        </p:txBody>
      </p:sp>
      <p:cxnSp>
        <p:nvCxnSpPr>
          <p:cNvPr id="6" name="Straight Connector 5">
            <a:extLst>
              <a:ext uri="{FF2B5EF4-FFF2-40B4-BE49-F238E27FC236}">
                <a16:creationId xmlns:a16="http://schemas.microsoft.com/office/drawing/2014/main" id="{071A95AA-779C-AB87-7B6C-F17882AC4A03}"/>
              </a:ext>
            </a:extLst>
          </p:cNvPr>
          <p:cNvCxnSpPr/>
          <p:nvPr/>
        </p:nvCxnSpPr>
        <p:spPr>
          <a:xfrm>
            <a:off x="502848" y="3048000"/>
            <a:ext cx="5155002" cy="0"/>
          </a:xfrm>
          <a:prstGeom prst="line">
            <a:avLst/>
          </a:prstGeom>
          <a:ln w="38100">
            <a:solidFill>
              <a:srgbClr val="FFEB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74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8261F-A283-18D5-341D-6D6B00C79B6B}"/>
              </a:ext>
            </a:extLst>
          </p:cNvPr>
          <p:cNvSpPr txBox="1"/>
          <p:nvPr/>
        </p:nvSpPr>
        <p:spPr>
          <a:xfrm>
            <a:off x="561975" y="2914650"/>
            <a:ext cx="8001000" cy="3139321"/>
          </a:xfrm>
          <a:prstGeom prst="rect">
            <a:avLst/>
          </a:prstGeom>
          <a:noFill/>
        </p:spPr>
        <p:txBody>
          <a:bodyPr wrap="square" rtlCol="0">
            <a:spAutoFit/>
          </a:bodyPr>
          <a:lstStyle/>
          <a:p>
            <a:r>
              <a:rPr lang="en-US" dirty="0">
                <a:latin typeface="Aptos" panose="020B0004020202020204" pitchFamily="34" charset="0"/>
              </a:rPr>
              <a:t>This session is designed to help breakdown the application process for agencies that are interested in applying for CoC funds for the first time.</a:t>
            </a:r>
          </a:p>
          <a:p>
            <a:endParaRPr lang="en-US" dirty="0">
              <a:latin typeface="Aptos" panose="020B0004020202020204" pitchFamily="34" charset="0"/>
            </a:endParaRPr>
          </a:p>
          <a:p>
            <a:r>
              <a:rPr lang="en-US" dirty="0">
                <a:latin typeface="Aptos" panose="020B0004020202020204" pitchFamily="34" charset="0"/>
              </a:rPr>
              <a:t>I will be presenting content to you, but we will prioritize opportunities for discussion. Please feel free to speak up in person or on Zoom (or raise your hand on Zoom if that’s easier) at any time. </a:t>
            </a:r>
          </a:p>
          <a:p>
            <a:endParaRPr lang="en-US" dirty="0">
              <a:latin typeface="Aptos" panose="020B0004020202020204" pitchFamily="34" charset="0"/>
            </a:endParaRPr>
          </a:p>
          <a:p>
            <a:r>
              <a:rPr lang="en-US" dirty="0">
                <a:latin typeface="Aptos" panose="020B0004020202020204" pitchFamily="34" charset="0"/>
              </a:rPr>
              <a:t>At the end of this session, the goal is that you leave with a general understanding of the NOFO application process, and you know where to look for additional resources. </a:t>
            </a:r>
          </a:p>
          <a:p>
            <a:r>
              <a:rPr lang="en-US" dirty="0">
                <a:latin typeface="Aptos" panose="020B0004020202020204" pitchFamily="34" charset="0"/>
              </a:rPr>
              <a:t> </a:t>
            </a: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1052512" y="1759088"/>
            <a:ext cx="7038975" cy="895350"/>
          </a:xfrm>
          <a:prstGeom prst="rect">
            <a:avLst/>
          </a:prstGeom>
        </p:spPr>
        <p:txBody>
          <a:bodyPr anchor="b">
            <a:normAutofit fontScale="700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4000" spc="0" dirty="0">
                <a:solidFill>
                  <a:srgbClr val="A53B45"/>
                </a:solidFill>
                <a:latin typeface="Verdana Pro Cond Black" panose="020F0502020204030204" pitchFamily="34" charset="0"/>
                <a:cs typeface="MoolBoran" panose="020F0502020204030204" pitchFamily="34" charset="0"/>
              </a:rPr>
              <a:t>What to expect from this session</a:t>
            </a:r>
          </a:p>
        </p:txBody>
      </p:sp>
      <p:pic>
        <p:nvPicPr>
          <p:cNvPr id="4" name="Picture 3" descr="A pattern of colorful shapes&#10;&#10;Description automatically generated">
            <a:extLst>
              <a:ext uri="{FF2B5EF4-FFF2-40B4-BE49-F238E27FC236}">
                <a16:creationId xmlns:a16="http://schemas.microsoft.com/office/drawing/2014/main" id="{3C3D870A-D2E4-A3A1-7D9C-9B426CC868CA}"/>
              </a:ext>
            </a:extLst>
          </p:cNvPr>
          <p:cNvPicPr>
            <a:picLocks noChangeAspect="1"/>
          </p:cNvPicPr>
          <p:nvPr/>
        </p:nvPicPr>
        <p:blipFill rotWithShape="1">
          <a:blip r:embed="rId2">
            <a:extLst>
              <a:ext uri="{28A0092B-C50C-407E-A947-70E740481C1C}">
                <a14:useLocalDpi xmlns:a14="http://schemas.microsoft.com/office/drawing/2010/main" val="0"/>
              </a:ext>
            </a:extLst>
          </a:blip>
          <a:srcRect l="218" t="17778" r="338" b="60366"/>
          <a:stretch/>
        </p:blipFill>
        <p:spPr>
          <a:xfrm>
            <a:off x="0" y="1"/>
            <a:ext cx="9144000" cy="1498876"/>
          </a:xfrm>
          <a:prstGeom prst="rect">
            <a:avLst/>
          </a:prstGeom>
        </p:spPr>
      </p:pic>
    </p:spTree>
    <p:extLst>
      <p:ext uri="{BB962C8B-B14F-4D97-AF65-F5344CB8AC3E}">
        <p14:creationId xmlns:p14="http://schemas.microsoft.com/office/powerpoint/2010/main" val="68609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A6A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3E86-BAD5-F262-A21F-F7FB5B2E4E0A}"/>
              </a:ext>
            </a:extLst>
          </p:cNvPr>
          <p:cNvSpPr txBox="1">
            <a:spLocks/>
          </p:cNvSpPr>
          <p:nvPr/>
        </p:nvSpPr>
        <p:spPr>
          <a:xfrm>
            <a:off x="2084972" y="1285875"/>
            <a:ext cx="4974053" cy="742950"/>
          </a:xfrm>
          <a:prstGeom prst="rect">
            <a:avLst/>
          </a:prstGeom>
        </p:spPr>
        <p:txBody>
          <a:bodyPr anchor="b">
            <a:normAutofit fontScale="92500" lnSpcReduction="1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4400" spc="0" dirty="0">
                <a:solidFill>
                  <a:srgbClr val="FFD930"/>
                </a:solidFill>
                <a:latin typeface="Verdana Pro Cond Black" panose="020F0502020204030204" pitchFamily="34" charset="0"/>
                <a:cs typeface="MoolBoran" panose="020F0502020204030204" pitchFamily="34" charset="0"/>
              </a:rPr>
              <a:t>Before we start</a:t>
            </a:r>
          </a:p>
        </p:txBody>
      </p:sp>
      <p:sp>
        <p:nvSpPr>
          <p:cNvPr id="3" name="TextBox 2">
            <a:extLst>
              <a:ext uri="{FF2B5EF4-FFF2-40B4-BE49-F238E27FC236}">
                <a16:creationId xmlns:a16="http://schemas.microsoft.com/office/drawing/2014/main" id="{8B88C2ED-E25E-C963-F07D-A39F6ED86BE0}"/>
              </a:ext>
            </a:extLst>
          </p:cNvPr>
          <p:cNvSpPr txBox="1"/>
          <p:nvPr/>
        </p:nvSpPr>
        <p:spPr>
          <a:xfrm>
            <a:off x="571498" y="2295525"/>
            <a:ext cx="8001000" cy="2831544"/>
          </a:xfrm>
          <a:prstGeom prst="rect">
            <a:avLst/>
          </a:prstGeom>
          <a:noFill/>
        </p:spPr>
        <p:txBody>
          <a:bodyPr wrap="square" rtlCol="0">
            <a:spAutoFit/>
          </a:bodyPr>
          <a:lstStyle/>
          <a:p>
            <a:pPr algn="ctr"/>
            <a:r>
              <a:rPr lang="en-US" sz="2000" dirty="0">
                <a:solidFill>
                  <a:schemeClr val="bg1"/>
                </a:solidFill>
                <a:latin typeface="Aptos" panose="020B0004020202020204" pitchFamily="34" charset="0"/>
              </a:rPr>
              <a:t>It’s important to note that the Upstate CoC is not guaranteed the ability to create new projects with bonus funds every year. In other words, if you apply for a project, we cannot guarantee it will be funded. </a:t>
            </a:r>
          </a:p>
          <a:p>
            <a:pPr algn="ctr"/>
            <a:endParaRPr lang="en-US" sz="2000" dirty="0">
              <a:solidFill>
                <a:schemeClr val="bg1"/>
              </a:solidFill>
              <a:latin typeface="Aptos" panose="020B0004020202020204" pitchFamily="34" charset="0"/>
            </a:endParaRPr>
          </a:p>
          <a:p>
            <a:pPr algn="ctr"/>
            <a:r>
              <a:rPr lang="en-US" sz="2000" dirty="0">
                <a:solidFill>
                  <a:schemeClr val="bg1"/>
                </a:solidFill>
                <a:latin typeface="Aptos" panose="020B0004020202020204" pitchFamily="34" charset="0"/>
              </a:rPr>
              <a:t>This is a competitive process in two ways: we compete with other CoC’s across the nation, and our local grantees compete with each other. </a:t>
            </a:r>
          </a:p>
          <a:p>
            <a:pPr algn="ctr"/>
            <a:endParaRPr lang="en-US" sz="2000" dirty="0">
              <a:solidFill>
                <a:schemeClr val="bg1"/>
              </a:solidFill>
              <a:latin typeface="Aptos" panose="020B0004020202020204" pitchFamily="34" charset="0"/>
            </a:endParaRPr>
          </a:p>
          <a:p>
            <a:pPr algn="ctr"/>
            <a:r>
              <a:rPr lang="en-US" sz="2000" dirty="0">
                <a:solidFill>
                  <a:schemeClr val="bg1"/>
                </a:solidFill>
                <a:latin typeface="Aptos" panose="020B0004020202020204" pitchFamily="34" charset="0"/>
              </a:rPr>
              <a:t>We will discuss the determinations for bonus funds later in this training. </a:t>
            </a:r>
          </a:p>
          <a:p>
            <a:r>
              <a:rPr lang="en-US" dirty="0">
                <a:latin typeface="Aptos" panose="020B0004020202020204" pitchFamily="34" charset="0"/>
              </a:rPr>
              <a:t> </a:t>
            </a:r>
          </a:p>
        </p:txBody>
      </p:sp>
    </p:spTree>
    <p:extLst>
      <p:ext uri="{BB962C8B-B14F-4D97-AF65-F5344CB8AC3E}">
        <p14:creationId xmlns:p14="http://schemas.microsoft.com/office/powerpoint/2010/main" val="62238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8261F-A283-18D5-341D-6D6B00C79B6B}"/>
              </a:ext>
            </a:extLst>
          </p:cNvPr>
          <p:cNvSpPr txBox="1"/>
          <p:nvPr/>
        </p:nvSpPr>
        <p:spPr>
          <a:xfrm>
            <a:off x="561974" y="1593859"/>
            <a:ext cx="8048625" cy="3970318"/>
          </a:xfrm>
          <a:prstGeom prst="rect">
            <a:avLst/>
          </a:prstGeom>
          <a:noFill/>
        </p:spPr>
        <p:txBody>
          <a:bodyPr wrap="square" rtlCol="0">
            <a:spAutoFit/>
          </a:bodyPr>
          <a:lstStyle/>
          <a:p>
            <a:r>
              <a:rPr lang="en-US" dirty="0">
                <a:latin typeface="Aptos" panose="020B0004020202020204" pitchFamily="34" charset="0"/>
              </a:rPr>
              <a:t>The actual NOFO is the written announcement that signifies the beginning of the annual CoC Program Funding Competition. But when we talk about the Funding Competition, we often refer to whole process as the “</a:t>
            </a:r>
            <a:r>
              <a:rPr lang="en-US" b="1" dirty="0">
                <a:latin typeface="Aptos" panose="020B0004020202020204" pitchFamily="34" charset="0"/>
              </a:rPr>
              <a:t>NOFO</a:t>
            </a:r>
            <a:r>
              <a:rPr lang="en-US" dirty="0">
                <a:latin typeface="Aptos" panose="020B0004020202020204" pitchFamily="34" charset="0"/>
              </a:rPr>
              <a:t>”. </a:t>
            </a:r>
          </a:p>
          <a:p>
            <a:endParaRPr lang="en-US" dirty="0">
              <a:latin typeface="Aptos" panose="020B0004020202020204" pitchFamily="34" charset="0"/>
            </a:endParaRPr>
          </a:p>
          <a:p>
            <a:r>
              <a:rPr lang="en-US" dirty="0">
                <a:latin typeface="Aptos" panose="020B0004020202020204" pitchFamily="34" charset="0"/>
              </a:rPr>
              <a:t>The NOFO (the whole process) is made up of two parts: </a:t>
            </a:r>
          </a:p>
          <a:p>
            <a:endParaRPr lang="en-US" dirty="0">
              <a:latin typeface="Aptos" panose="020B0004020202020204" pitchFamily="34" charset="0"/>
            </a:endParaRPr>
          </a:p>
          <a:p>
            <a:pPr marL="342900" indent="-342900">
              <a:buFont typeface="+mj-lt"/>
              <a:buAutoNum type="arabicPeriod"/>
            </a:pPr>
            <a:r>
              <a:rPr lang="en-US" dirty="0">
                <a:latin typeface="Aptos" panose="020B0004020202020204" pitchFamily="34" charset="0"/>
              </a:rPr>
              <a:t>Agencies that are seeking funding from the CoC will submit their project applications, whether they are creating a new project or renewing an existing project. </a:t>
            </a:r>
          </a:p>
          <a:p>
            <a:pPr marL="342900" indent="-342900">
              <a:buFont typeface="+mj-lt"/>
              <a:buAutoNum type="arabicPeriod"/>
            </a:pPr>
            <a:endParaRPr lang="en-US" dirty="0">
              <a:latin typeface="Aptos" panose="020B0004020202020204" pitchFamily="34" charset="0"/>
            </a:endParaRPr>
          </a:p>
          <a:p>
            <a:pPr marL="342900" indent="-342900">
              <a:buFont typeface="+mj-lt"/>
              <a:buAutoNum type="arabicPeriod"/>
            </a:pPr>
            <a:r>
              <a:rPr lang="en-US" dirty="0">
                <a:latin typeface="Aptos" panose="020B0004020202020204" pitchFamily="34" charset="0"/>
              </a:rPr>
              <a:t>The Lead Agency/Collaborative Applicant, United Housing Connections, will submit a Collaborative Application. The Collaborative Application is a long, narrative-based application that summarizes the work we’re doing as a coalition– not just the work of one agency. This is what is scored by HUD. </a:t>
            </a: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4" y="393126"/>
            <a:ext cx="7848601" cy="891908"/>
          </a:xfrm>
          <a:prstGeom prst="rect">
            <a:avLst/>
          </a:prstGeom>
        </p:spPr>
        <p:txBody>
          <a:bodyPr anchor="b">
            <a:normAutofit fontScale="925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3200" spc="0" dirty="0">
                <a:solidFill>
                  <a:srgbClr val="3A6A51"/>
                </a:solidFill>
                <a:latin typeface="Verdana Pro Cond Black" panose="020F0502020204030204" pitchFamily="34" charset="0"/>
                <a:cs typeface="MoolBoran" panose="020F0502020204030204" pitchFamily="34" charset="0"/>
              </a:rPr>
              <a:t>NOFO: Notice of Funding Opportunity</a:t>
            </a:r>
          </a:p>
        </p:txBody>
      </p:sp>
      <p:sp>
        <p:nvSpPr>
          <p:cNvPr id="9" name="Rectangle 8">
            <a:extLst>
              <a:ext uri="{FF2B5EF4-FFF2-40B4-BE49-F238E27FC236}">
                <a16:creationId xmlns:a16="http://schemas.microsoft.com/office/drawing/2014/main" id="{DC7865C5-3680-C6A5-8A65-27F549263EBC}"/>
              </a:ext>
            </a:extLst>
          </p:cNvPr>
          <p:cNvSpPr/>
          <p:nvPr/>
        </p:nvSpPr>
        <p:spPr>
          <a:xfrm>
            <a:off x="8410576" y="6246710"/>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775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71499" y="419981"/>
            <a:ext cx="8427040" cy="895350"/>
          </a:xfrm>
          <a:prstGeom prst="rect">
            <a:avLst/>
          </a:prstGeom>
        </p:spPr>
        <p:txBody>
          <a:bodyPr anchor="b">
            <a:normAutofit fontScale="85000" lnSpcReduction="1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3A6A51"/>
                </a:solidFill>
                <a:latin typeface="Verdana Pro Cond Black" panose="020F0502020204030204" pitchFamily="34" charset="0"/>
                <a:cs typeface="MoolBoran" panose="020F0502020204030204" pitchFamily="34" charset="0"/>
              </a:rPr>
              <a:t>Eligible applicants and project types</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688D23-0BF2-5000-386B-4F63B971BF77}"/>
              </a:ext>
            </a:extLst>
          </p:cNvPr>
          <p:cNvSpPr txBox="1"/>
          <p:nvPr/>
        </p:nvSpPr>
        <p:spPr>
          <a:xfrm>
            <a:off x="571499" y="1510302"/>
            <a:ext cx="8001000" cy="3607206"/>
          </a:xfrm>
          <a:prstGeom prst="rect">
            <a:avLst/>
          </a:prstGeom>
          <a:noFill/>
        </p:spPr>
        <p:txBody>
          <a:bodyPr wrap="square" rtlCol="0">
            <a:spAutoFit/>
          </a:bodyPr>
          <a:lstStyle/>
          <a:p>
            <a:r>
              <a:rPr lang="en-US" b="1" dirty="0">
                <a:latin typeface="Aptos" panose="020B0004020202020204" pitchFamily="34" charset="0"/>
              </a:rPr>
              <a:t>Eligible Applicants: </a:t>
            </a:r>
            <a:r>
              <a:rPr lang="en-US" dirty="0">
                <a:latin typeface="Aptos" panose="020B0004020202020204" pitchFamily="34" charset="0"/>
              </a:rPr>
              <a:t>Nonprofit organizations, faith-based organizations, Indian Tribes or Tribally Designated Housing Entities, States, local governments, and instrumentalities of State or local governments are eligible to apply for grants.</a:t>
            </a:r>
          </a:p>
          <a:p>
            <a:endParaRPr lang="en-US" dirty="0">
              <a:latin typeface="Aptos" panose="020B0004020202020204" pitchFamily="34" charset="0"/>
            </a:endParaRPr>
          </a:p>
          <a:p>
            <a:r>
              <a:rPr lang="en-US" b="1" dirty="0">
                <a:latin typeface="Aptos" panose="020B0004020202020204" pitchFamily="34" charset="0"/>
              </a:rPr>
              <a:t>Project Types: </a:t>
            </a:r>
          </a:p>
          <a:p>
            <a:pPr marL="742950" lvl="1" indent="-285750">
              <a:lnSpc>
                <a:spcPct val="150000"/>
              </a:lnSpc>
              <a:buFont typeface="Arial" panose="020B0604020202020204" pitchFamily="34" charset="0"/>
              <a:buChar char="•"/>
            </a:pPr>
            <a:r>
              <a:rPr lang="en-US" dirty="0">
                <a:latin typeface="Aptos" panose="020B0004020202020204" pitchFamily="34" charset="0"/>
              </a:rPr>
              <a:t>Rapid Rehousing (RRH)</a:t>
            </a:r>
          </a:p>
          <a:p>
            <a:pPr marL="742950" lvl="1" indent="-285750">
              <a:lnSpc>
                <a:spcPct val="150000"/>
              </a:lnSpc>
              <a:buFont typeface="Arial" panose="020B0604020202020204" pitchFamily="34" charset="0"/>
              <a:buChar char="•"/>
            </a:pPr>
            <a:r>
              <a:rPr lang="en-US" dirty="0">
                <a:latin typeface="Aptos" panose="020B0004020202020204" pitchFamily="34" charset="0"/>
              </a:rPr>
              <a:t>Permanent Supportive Housing (PSH) </a:t>
            </a:r>
          </a:p>
          <a:p>
            <a:pPr marL="742950" lvl="1" indent="-285750">
              <a:lnSpc>
                <a:spcPct val="150000"/>
              </a:lnSpc>
              <a:buFont typeface="Arial" panose="020B0604020202020204" pitchFamily="34" charset="0"/>
              <a:buChar char="•"/>
            </a:pPr>
            <a:r>
              <a:rPr lang="en-US" dirty="0">
                <a:latin typeface="Aptos" panose="020B0004020202020204" pitchFamily="34" charset="0"/>
              </a:rPr>
              <a:t>Joint Transitional Housing and Rapid Rehousing (TH/RRH) </a:t>
            </a:r>
          </a:p>
          <a:p>
            <a:pPr marL="742950" lvl="1" indent="-285750">
              <a:lnSpc>
                <a:spcPct val="150000"/>
              </a:lnSpc>
              <a:buFont typeface="Arial" panose="020B0604020202020204" pitchFamily="34" charset="0"/>
              <a:buChar char="•"/>
            </a:pPr>
            <a:r>
              <a:rPr lang="en-US" dirty="0">
                <a:latin typeface="Aptos" panose="020B0004020202020204" pitchFamily="34" charset="0"/>
              </a:rPr>
              <a:t>Supportive Services Only</a:t>
            </a:r>
          </a:p>
          <a:p>
            <a:pPr marL="742950" lvl="1" indent="-285750">
              <a:lnSpc>
                <a:spcPct val="150000"/>
              </a:lnSpc>
              <a:buFont typeface="Arial" panose="020B0604020202020204" pitchFamily="34" charset="0"/>
              <a:buChar char="•"/>
            </a:pPr>
            <a:endParaRPr lang="en-US" sz="100" dirty="0">
              <a:latin typeface="Aptos" panose="020B0004020202020204" pitchFamily="34" charset="0"/>
            </a:endParaRPr>
          </a:p>
          <a:p>
            <a:pPr algn="ctr">
              <a:lnSpc>
                <a:spcPct val="150000"/>
              </a:lnSpc>
            </a:pPr>
            <a:r>
              <a:rPr lang="en-US" dirty="0">
                <a:solidFill>
                  <a:srgbClr val="3A6A51"/>
                </a:solidFill>
                <a:latin typeface="Aptos" panose="020B0004020202020204" pitchFamily="34" charset="0"/>
              </a:rPr>
              <a:t>FAQ: Can I use CoC funds to support a project that already exists?</a:t>
            </a:r>
          </a:p>
        </p:txBody>
      </p:sp>
      <p:grpSp>
        <p:nvGrpSpPr>
          <p:cNvPr id="3" name="Group 2">
            <a:extLst>
              <a:ext uri="{FF2B5EF4-FFF2-40B4-BE49-F238E27FC236}">
                <a16:creationId xmlns:a16="http://schemas.microsoft.com/office/drawing/2014/main" id="{B661B61D-B789-EB18-A5CD-1466EA7BAB27}"/>
              </a:ext>
            </a:extLst>
          </p:cNvPr>
          <p:cNvGrpSpPr/>
          <p:nvPr/>
        </p:nvGrpSpPr>
        <p:grpSpPr>
          <a:xfrm>
            <a:off x="740568" y="5334000"/>
            <a:ext cx="7662863" cy="1044818"/>
            <a:chOff x="740568" y="5457825"/>
            <a:chExt cx="7662863" cy="1044818"/>
          </a:xfrm>
        </p:grpSpPr>
        <p:sp>
          <p:nvSpPr>
            <p:cNvPr id="4" name="Rectangle: Rounded Corners 3">
              <a:extLst>
                <a:ext uri="{FF2B5EF4-FFF2-40B4-BE49-F238E27FC236}">
                  <a16:creationId xmlns:a16="http://schemas.microsoft.com/office/drawing/2014/main" id="{B8103849-2322-F06F-B699-EE8FA1A8E7E7}"/>
                </a:ext>
              </a:extLst>
            </p:cNvPr>
            <p:cNvSpPr/>
            <p:nvPr/>
          </p:nvSpPr>
          <p:spPr>
            <a:xfrm>
              <a:off x="740568" y="5457825"/>
              <a:ext cx="7662863" cy="1044818"/>
            </a:xfrm>
            <a:prstGeom prst="roundRect">
              <a:avLst/>
            </a:prstGeom>
            <a:solidFill>
              <a:schemeClr val="bg1"/>
            </a:solidFill>
            <a:ln w="57150">
              <a:solidFill>
                <a:srgbClr val="FFD9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B61C0C-FF04-A214-4003-CDA6618EEED6}"/>
                </a:ext>
              </a:extLst>
            </p:cNvPr>
            <p:cNvSpPr txBox="1"/>
            <p:nvPr/>
          </p:nvSpPr>
          <p:spPr>
            <a:xfrm>
              <a:off x="1079895" y="5638443"/>
              <a:ext cx="6984208" cy="646331"/>
            </a:xfrm>
            <a:prstGeom prst="rect">
              <a:avLst/>
            </a:prstGeom>
            <a:noFill/>
          </p:spPr>
          <p:txBody>
            <a:bodyPr wrap="square" rtlCol="0">
              <a:spAutoFit/>
            </a:bodyPr>
            <a:lstStyle/>
            <a:p>
              <a:r>
                <a:rPr lang="en-US" dirty="0">
                  <a:latin typeface="Aptos" panose="020B0004020202020204" pitchFamily="34" charset="0"/>
                </a:rPr>
                <a:t>Eligible applicants and project types are always listed in the current NOFO announcement. </a:t>
              </a:r>
              <a:r>
                <a:rPr lang="en-US" dirty="0">
                  <a:latin typeface="Aptos" panose="020B0004020202020204" pitchFamily="34" charset="0"/>
                  <a:hlinkClick r:id="rId2"/>
                </a:rPr>
                <a:t>2023 NOFO</a:t>
              </a:r>
              <a:endParaRPr lang="en-US" dirty="0">
                <a:latin typeface="Aptos" panose="020B0004020202020204" pitchFamily="34" charset="0"/>
              </a:endParaRPr>
            </a:p>
          </p:txBody>
        </p:sp>
      </p:grpSp>
    </p:spTree>
    <p:extLst>
      <p:ext uri="{BB962C8B-B14F-4D97-AF65-F5344CB8AC3E}">
        <p14:creationId xmlns:p14="http://schemas.microsoft.com/office/powerpoint/2010/main" val="145751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8261F-A283-18D5-341D-6D6B00C79B6B}"/>
              </a:ext>
            </a:extLst>
          </p:cNvPr>
          <p:cNvSpPr txBox="1"/>
          <p:nvPr/>
        </p:nvSpPr>
        <p:spPr>
          <a:xfrm>
            <a:off x="2566987" y="1097792"/>
            <a:ext cx="4010025" cy="461665"/>
          </a:xfrm>
          <a:prstGeom prst="rect">
            <a:avLst/>
          </a:prstGeom>
          <a:noFill/>
        </p:spPr>
        <p:txBody>
          <a:bodyPr wrap="square" rtlCol="0">
            <a:spAutoFit/>
          </a:bodyPr>
          <a:lstStyle/>
          <a:p>
            <a:pPr algn="ctr"/>
            <a:r>
              <a:rPr lang="en-US" sz="2400" b="1" dirty="0">
                <a:latin typeface="Aptos" panose="020B0004020202020204" pitchFamily="34" charset="0"/>
              </a:rPr>
              <a:t>Threshold Requirements</a:t>
            </a:r>
          </a:p>
        </p:txBody>
      </p:sp>
      <p:grpSp>
        <p:nvGrpSpPr>
          <p:cNvPr id="15" name="Group 14">
            <a:extLst>
              <a:ext uri="{FF2B5EF4-FFF2-40B4-BE49-F238E27FC236}">
                <a16:creationId xmlns:a16="http://schemas.microsoft.com/office/drawing/2014/main" id="{1BFC73AD-3E07-7B28-66DE-153277AED715}"/>
              </a:ext>
            </a:extLst>
          </p:cNvPr>
          <p:cNvGrpSpPr/>
          <p:nvPr/>
        </p:nvGrpSpPr>
        <p:grpSpPr>
          <a:xfrm>
            <a:off x="561975" y="707039"/>
            <a:ext cx="6467475" cy="1828800"/>
            <a:chOff x="561975" y="707039"/>
            <a:chExt cx="6467475" cy="1828800"/>
          </a:xfrm>
        </p:grpSpPr>
        <p:sp>
          <p:nvSpPr>
            <p:cNvPr id="6" name="Rectangle: Rounded Corners 5">
              <a:extLst>
                <a:ext uri="{FF2B5EF4-FFF2-40B4-BE49-F238E27FC236}">
                  <a16:creationId xmlns:a16="http://schemas.microsoft.com/office/drawing/2014/main" id="{81C168A7-CF4E-0A4F-8B13-6EE156D72CAD}"/>
                </a:ext>
              </a:extLst>
            </p:cNvPr>
            <p:cNvSpPr/>
            <p:nvPr/>
          </p:nvSpPr>
          <p:spPr>
            <a:xfrm>
              <a:off x="1543050" y="947668"/>
              <a:ext cx="5486400" cy="1347543"/>
            </a:xfrm>
            <a:prstGeom prst="roundRect">
              <a:avLst/>
            </a:prstGeom>
            <a:noFill/>
            <a:ln w="57150">
              <a:solidFill>
                <a:srgbClr val="3A6A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C85F6A9D-C0C9-C1DC-2D3F-C900C5A26C54}"/>
                </a:ext>
              </a:extLst>
            </p:cNvPr>
            <p:cNvSpPr/>
            <p:nvPr/>
          </p:nvSpPr>
          <p:spPr>
            <a:xfrm>
              <a:off x="561975" y="707039"/>
              <a:ext cx="1828800" cy="1828800"/>
            </a:xfrm>
            <a:prstGeom prst="ellipse">
              <a:avLst/>
            </a:prstGeom>
            <a:solidFill>
              <a:srgbClr val="3A6A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445343B-2CDA-3EF2-9A1E-2C5027BCEB0D}"/>
              </a:ext>
            </a:extLst>
          </p:cNvPr>
          <p:cNvGrpSpPr/>
          <p:nvPr/>
        </p:nvGrpSpPr>
        <p:grpSpPr>
          <a:xfrm>
            <a:off x="561975" y="4202714"/>
            <a:ext cx="6467475" cy="1828800"/>
            <a:chOff x="561975" y="707039"/>
            <a:chExt cx="6467475" cy="1828800"/>
          </a:xfrm>
        </p:grpSpPr>
        <p:sp>
          <p:nvSpPr>
            <p:cNvPr id="17" name="Rectangle: Rounded Corners 16">
              <a:extLst>
                <a:ext uri="{FF2B5EF4-FFF2-40B4-BE49-F238E27FC236}">
                  <a16:creationId xmlns:a16="http://schemas.microsoft.com/office/drawing/2014/main" id="{2D8D68BD-0026-F2E1-5822-279D8EDE7792}"/>
                </a:ext>
              </a:extLst>
            </p:cNvPr>
            <p:cNvSpPr/>
            <p:nvPr/>
          </p:nvSpPr>
          <p:spPr>
            <a:xfrm>
              <a:off x="1543050" y="947668"/>
              <a:ext cx="5486400" cy="1347543"/>
            </a:xfrm>
            <a:prstGeom prst="roundRect">
              <a:avLst/>
            </a:prstGeom>
            <a:noFill/>
            <a:ln w="57150">
              <a:solidFill>
                <a:srgbClr val="3A6A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3ED0ABD-D2C3-E592-00C5-3FF542CD64FE}"/>
                </a:ext>
              </a:extLst>
            </p:cNvPr>
            <p:cNvSpPr/>
            <p:nvPr/>
          </p:nvSpPr>
          <p:spPr>
            <a:xfrm>
              <a:off x="561975" y="707039"/>
              <a:ext cx="1828800" cy="1828800"/>
            </a:xfrm>
            <a:prstGeom prst="ellipse">
              <a:avLst/>
            </a:prstGeom>
            <a:solidFill>
              <a:srgbClr val="3A6A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5786B1AC-E968-A150-B050-892008E4CCC7}"/>
              </a:ext>
            </a:extLst>
          </p:cNvPr>
          <p:cNvSpPr/>
          <p:nvPr/>
        </p:nvSpPr>
        <p:spPr>
          <a:xfrm rot="10800000">
            <a:off x="2114550" y="2695505"/>
            <a:ext cx="5486400" cy="1347543"/>
          </a:xfrm>
          <a:prstGeom prst="roundRect">
            <a:avLst/>
          </a:prstGeom>
          <a:noFill/>
          <a:ln w="57150">
            <a:solidFill>
              <a:srgbClr val="FFD9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4D398C2-F7F2-FEB6-266F-CB7329639755}"/>
              </a:ext>
            </a:extLst>
          </p:cNvPr>
          <p:cNvSpPr/>
          <p:nvPr/>
        </p:nvSpPr>
        <p:spPr>
          <a:xfrm rot="10800000">
            <a:off x="6753225" y="2454877"/>
            <a:ext cx="1828800" cy="1828800"/>
          </a:xfrm>
          <a:prstGeom prst="ellipse">
            <a:avLst/>
          </a:prstGeom>
          <a:solidFill>
            <a:srgbClr val="FFD9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42A316-A476-BE78-1857-A51950E1B99F}"/>
              </a:ext>
            </a:extLst>
          </p:cNvPr>
          <p:cNvSpPr txBox="1"/>
          <p:nvPr/>
        </p:nvSpPr>
        <p:spPr>
          <a:xfrm>
            <a:off x="2566987" y="2840867"/>
            <a:ext cx="4010025" cy="461665"/>
          </a:xfrm>
          <a:prstGeom prst="rect">
            <a:avLst/>
          </a:prstGeom>
          <a:noFill/>
        </p:spPr>
        <p:txBody>
          <a:bodyPr wrap="square" rtlCol="0">
            <a:spAutoFit/>
          </a:bodyPr>
          <a:lstStyle/>
          <a:p>
            <a:pPr algn="ctr"/>
            <a:r>
              <a:rPr lang="en-US" sz="2400" b="1" dirty="0">
                <a:latin typeface="Aptos" panose="020B0004020202020204" pitchFamily="34" charset="0"/>
              </a:rPr>
              <a:t>Application Timeline</a:t>
            </a:r>
          </a:p>
        </p:txBody>
      </p:sp>
      <p:sp>
        <p:nvSpPr>
          <p:cNvPr id="23" name="TextBox 22">
            <a:extLst>
              <a:ext uri="{FF2B5EF4-FFF2-40B4-BE49-F238E27FC236}">
                <a16:creationId xmlns:a16="http://schemas.microsoft.com/office/drawing/2014/main" id="{A1F5116C-6BBE-EB2D-85BF-88446E39925B}"/>
              </a:ext>
            </a:extLst>
          </p:cNvPr>
          <p:cNvSpPr txBox="1"/>
          <p:nvPr/>
        </p:nvSpPr>
        <p:spPr>
          <a:xfrm>
            <a:off x="2566987" y="4588774"/>
            <a:ext cx="4010025" cy="461665"/>
          </a:xfrm>
          <a:prstGeom prst="rect">
            <a:avLst/>
          </a:prstGeom>
          <a:noFill/>
        </p:spPr>
        <p:txBody>
          <a:bodyPr wrap="square" rtlCol="0">
            <a:spAutoFit/>
          </a:bodyPr>
          <a:lstStyle/>
          <a:p>
            <a:pPr algn="ctr"/>
            <a:r>
              <a:rPr lang="en-US" sz="2400" b="1" dirty="0">
                <a:latin typeface="Aptos" panose="020B0004020202020204" pitchFamily="34" charset="0"/>
              </a:rPr>
              <a:t>Rating and Ranking</a:t>
            </a:r>
          </a:p>
        </p:txBody>
      </p:sp>
      <p:sp>
        <p:nvSpPr>
          <p:cNvPr id="24" name="TextBox 23">
            <a:extLst>
              <a:ext uri="{FF2B5EF4-FFF2-40B4-BE49-F238E27FC236}">
                <a16:creationId xmlns:a16="http://schemas.microsoft.com/office/drawing/2014/main" id="{58CE80F0-1697-1E97-3F98-32B33AC5A0AE}"/>
              </a:ext>
            </a:extLst>
          </p:cNvPr>
          <p:cNvSpPr txBox="1"/>
          <p:nvPr/>
        </p:nvSpPr>
        <p:spPr>
          <a:xfrm>
            <a:off x="1085850" y="902460"/>
            <a:ext cx="914400" cy="1323439"/>
          </a:xfrm>
          <a:prstGeom prst="rect">
            <a:avLst/>
          </a:prstGeom>
          <a:noFill/>
        </p:spPr>
        <p:txBody>
          <a:bodyPr wrap="square" rtlCol="0">
            <a:spAutoFit/>
          </a:bodyPr>
          <a:lstStyle/>
          <a:p>
            <a:r>
              <a:rPr lang="en-US" sz="8000" dirty="0">
                <a:solidFill>
                  <a:schemeClr val="bg1"/>
                </a:solidFill>
                <a:latin typeface="Verdana Pro Cond Black" panose="020B0A06030504040204" pitchFamily="34" charset="0"/>
              </a:rPr>
              <a:t>1</a:t>
            </a:r>
          </a:p>
        </p:txBody>
      </p:sp>
      <p:sp>
        <p:nvSpPr>
          <p:cNvPr id="25" name="TextBox 24">
            <a:extLst>
              <a:ext uri="{FF2B5EF4-FFF2-40B4-BE49-F238E27FC236}">
                <a16:creationId xmlns:a16="http://schemas.microsoft.com/office/drawing/2014/main" id="{06ACF006-2DB2-1029-7A8F-78C9FA9FAFF5}"/>
              </a:ext>
            </a:extLst>
          </p:cNvPr>
          <p:cNvSpPr txBox="1"/>
          <p:nvPr/>
        </p:nvSpPr>
        <p:spPr>
          <a:xfrm>
            <a:off x="1109662" y="4388719"/>
            <a:ext cx="733425" cy="1323439"/>
          </a:xfrm>
          <a:prstGeom prst="rect">
            <a:avLst/>
          </a:prstGeom>
          <a:noFill/>
        </p:spPr>
        <p:txBody>
          <a:bodyPr wrap="square" rtlCol="0">
            <a:spAutoFit/>
          </a:bodyPr>
          <a:lstStyle/>
          <a:p>
            <a:r>
              <a:rPr lang="en-US" sz="8000" dirty="0">
                <a:solidFill>
                  <a:schemeClr val="bg1"/>
                </a:solidFill>
                <a:latin typeface="Verdana Pro Cond Black" panose="020B0A06030504040204" pitchFamily="34" charset="0"/>
              </a:rPr>
              <a:t>3</a:t>
            </a:r>
          </a:p>
        </p:txBody>
      </p:sp>
      <p:sp>
        <p:nvSpPr>
          <p:cNvPr id="26" name="TextBox 25">
            <a:extLst>
              <a:ext uri="{FF2B5EF4-FFF2-40B4-BE49-F238E27FC236}">
                <a16:creationId xmlns:a16="http://schemas.microsoft.com/office/drawing/2014/main" id="{BAA9A3BA-82C7-E39E-752F-BACD6EBCE6FE}"/>
              </a:ext>
            </a:extLst>
          </p:cNvPr>
          <p:cNvSpPr txBox="1"/>
          <p:nvPr/>
        </p:nvSpPr>
        <p:spPr>
          <a:xfrm>
            <a:off x="7274719" y="2640812"/>
            <a:ext cx="914400" cy="1323439"/>
          </a:xfrm>
          <a:prstGeom prst="rect">
            <a:avLst/>
          </a:prstGeom>
          <a:noFill/>
        </p:spPr>
        <p:txBody>
          <a:bodyPr wrap="square" rtlCol="0">
            <a:spAutoFit/>
          </a:bodyPr>
          <a:lstStyle/>
          <a:p>
            <a:r>
              <a:rPr lang="en-US" sz="8000" dirty="0">
                <a:solidFill>
                  <a:schemeClr val="bg1"/>
                </a:solidFill>
                <a:latin typeface="Verdana Pro Cond Black" panose="020B0A06030504040204" pitchFamily="34" charset="0"/>
              </a:rPr>
              <a:t>2</a:t>
            </a:r>
          </a:p>
        </p:txBody>
      </p:sp>
      <p:sp>
        <p:nvSpPr>
          <p:cNvPr id="27" name="TextBox 26">
            <a:extLst>
              <a:ext uri="{FF2B5EF4-FFF2-40B4-BE49-F238E27FC236}">
                <a16:creationId xmlns:a16="http://schemas.microsoft.com/office/drawing/2014/main" id="{9C61424B-3743-BE61-5DC2-58B7F8CE86B4}"/>
              </a:ext>
            </a:extLst>
          </p:cNvPr>
          <p:cNvSpPr txBox="1"/>
          <p:nvPr/>
        </p:nvSpPr>
        <p:spPr>
          <a:xfrm>
            <a:off x="2524125" y="1497994"/>
            <a:ext cx="4324350" cy="523220"/>
          </a:xfrm>
          <a:prstGeom prst="rect">
            <a:avLst/>
          </a:prstGeom>
          <a:noFill/>
        </p:spPr>
        <p:txBody>
          <a:bodyPr wrap="square" rtlCol="0">
            <a:spAutoFit/>
          </a:bodyPr>
          <a:lstStyle/>
          <a:p>
            <a:r>
              <a:rPr lang="en-US" sz="1400" dirty="0">
                <a:latin typeface="Aptos" panose="020B0004020202020204" pitchFamily="34" charset="0"/>
              </a:rPr>
              <a:t>Minimum HUD and Local requirements that your agency must meet to be considered for CoC funding. </a:t>
            </a:r>
          </a:p>
        </p:txBody>
      </p:sp>
      <p:sp>
        <p:nvSpPr>
          <p:cNvPr id="28" name="TextBox 27">
            <a:extLst>
              <a:ext uri="{FF2B5EF4-FFF2-40B4-BE49-F238E27FC236}">
                <a16:creationId xmlns:a16="http://schemas.microsoft.com/office/drawing/2014/main" id="{6EF15ACE-E9AD-3537-4485-E780299D8D44}"/>
              </a:ext>
            </a:extLst>
          </p:cNvPr>
          <p:cNvSpPr txBox="1"/>
          <p:nvPr/>
        </p:nvSpPr>
        <p:spPr>
          <a:xfrm>
            <a:off x="2339578" y="3241069"/>
            <a:ext cx="4357688" cy="523220"/>
          </a:xfrm>
          <a:prstGeom prst="rect">
            <a:avLst/>
          </a:prstGeom>
          <a:noFill/>
        </p:spPr>
        <p:txBody>
          <a:bodyPr wrap="square" rtlCol="0">
            <a:spAutoFit/>
          </a:bodyPr>
          <a:lstStyle/>
          <a:p>
            <a:r>
              <a:rPr lang="en-US" sz="1400" dirty="0">
                <a:latin typeface="Aptos" panose="020B0004020202020204" pitchFamily="34" charset="0"/>
              </a:rPr>
              <a:t>Local competition timeline, including dates when your application is due for review and for final submission. </a:t>
            </a:r>
          </a:p>
        </p:txBody>
      </p:sp>
      <p:sp>
        <p:nvSpPr>
          <p:cNvPr id="29" name="TextBox 28">
            <a:extLst>
              <a:ext uri="{FF2B5EF4-FFF2-40B4-BE49-F238E27FC236}">
                <a16:creationId xmlns:a16="http://schemas.microsoft.com/office/drawing/2014/main" id="{8BCF62D6-AC76-9B40-530C-D006B05AB289}"/>
              </a:ext>
            </a:extLst>
          </p:cNvPr>
          <p:cNvSpPr txBox="1"/>
          <p:nvPr/>
        </p:nvSpPr>
        <p:spPr>
          <a:xfrm>
            <a:off x="2566987" y="5000883"/>
            <a:ext cx="4324350" cy="523220"/>
          </a:xfrm>
          <a:prstGeom prst="rect">
            <a:avLst/>
          </a:prstGeom>
          <a:noFill/>
        </p:spPr>
        <p:txBody>
          <a:bodyPr wrap="square" rtlCol="0">
            <a:spAutoFit/>
          </a:bodyPr>
          <a:lstStyle/>
          <a:p>
            <a:r>
              <a:rPr lang="en-US" sz="1400" dirty="0">
                <a:latin typeface="Aptos" panose="020B0004020202020204" pitchFamily="34" charset="0"/>
              </a:rPr>
              <a:t>Overview of process for rating new projects and creating our CoC’s Priority Listing. </a:t>
            </a:r>
          </a:p>
        </p:txBody>
      </p:sp>
    </p:spTree>
    <p:extLst>
      <p:ext uri="{BB962C8B-B14F-4D97-AF65-F5344CB8AC3E}">
        <p14:creationId xmlns:p14="http://schemas.microsoft.com/office/powerpoint/2010/main" val="1998436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57322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3A6A51"/>
                </a:solidFill>
                <a:latin typeface="Verdana Pro Cond Black" panose="020F0502020204030204" pitchFamily="34" charset="0"/>
                <a:cs typeface="MoolBoran" panose="020F0502020204030204" pitchFamily="34" charset="0"/>
              </a:rPr>
              <a:t>HUD threshold requirements</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AA4E2E-7BE6-0E6E-84DC-FAE07ED4172D}"/>
              </a:ext>
            </a:extLst>
          </p:cNvPr>
          <p:cNvSpPr txBox="1">
            <a:spLocks/>
          </p:cNvSpPr>
          <p:nvPr/>
        </p:nvSpPr>
        <p:spPr>
          <a:xfrm>
            <a:off x="569495" y="35535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Step one</a:t>
            </a:r>
          </a:p>
        </p:txBody>
      </p:sp>
      <p:sp>
        <p:nvSpPr>
          <p:cNvPr id="10" name="TextBox 9">
            <a:extLst>
              <a:ext uri="{FF2B5EF4-FFF2-40B4-BE49-F238E27FC236}">
                <a16:creationId xmlns:a16="http://schemas.microsoft.com/office/drawing/2014/main" id="{010B9E82-BD00-E8F3-6EA8-F58A3E308020}"/>
              </a:ext>
            </a:extLst>
          </p:cNvPr>
          <p:cNvSpPr txBox="1"/>
          <p:nvPr/>
        </p:nvSpPr>
        <p:spPr>
          <a:xfrm>
            <a:off x="571499" y="1673033"/>
            <a:ext cx="8001000" cy="36779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Active registration in System for Award Management (SAM) and UEID number</a:t>
            </a:r>
          </a:p>
          <a:p>
            <a:pPr marL="285750" indent="-285750">
              <a:buFont typeface="Arial" panose="020B0604020202020204" pitchFamily="34" charset="0"/>
              <a:buChar char="•"/>
            </a:pPr>
            <a:endParaRPr lang="en-US" sz="5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Meets the eligibility requirements listed in the </a:t>
            </a:r>
            <a:r>
              <a:rPr lang="en-US" dirty="0">
                <a:latin typeface="Aptos" panose="020B0004020202020204" pitchFamily="34" charset="0"/>
                <a:hlinkClick r:id="rId2"/>
              </a:rPr>
              <a:t>HEARTH Act </a:t>
            </a:r>
            <a:r>
              <a:rPr lang="en-US" dirty="0">
                <a:latin typeface="Aptos" panose="020B0004020202020204" pitchFamily="34" charset="0"/>
              </a:rPr>
              <a:t>and the </a:t>
            </a:r>
            <a:r>
              <a:rPr lang="en-US" dirty="0">
                <a:latin typeface="Aptos" panose="020B0004020202020204" pitchFamily="34" charset="0"/>
                <a:hlinkClick r:id="rId3"/>
              </a:rPr>
              <a:t>CoC Program Interim Rule </a:t>
            </a:r>
            <a:endParaRPr lang="en-US" dirty="0">
              <a:latin typeface="Aptos" panose="020B0004020202020204" pitchFamily="34" charset="0"/>
            </a:endParaRPr>
          </a:p>
          <a:p>
            <a:pPr marL="285750" indent="-285750">
              <a:buFont typeface="Arial" panose="020B0604020202020204" pitchFamily="34" charset="0"/>
              <a:buChar char="•"/>
            </a:pPr>
            <a:r>
              <a:rPr lang="en-US" sz="700" dirty="0">
                <a:latin typeface="Aptos" panose="020B0004020202020204" pitchFamily="34" charset="0"/>
              </a:rPr>
              <a:t>.</a:t>
            </a:r>
          </a:p>
          <a:p>
            <a:pPr marL="285750" indent="-285750">
              <a:buFont typeface="Arial" panose="020B0604020202020204" pitchFamily="34" charset="0"/>
              <a:buChar char="•"/>
            </a:pPr>
            <a:r>
              <a:rPr lang="en-US" dirty="0">
                <a:latin typeface="Aptos" panose="020B0004020202020204" pitchFamily="34" charset="0"/>
              </a:rPr>
              <a:t>Submits required certification in the NOFO, including Certification of Drug Free Workplace, Certification Regarding Lobbying, etc. </a:t>
            </a:r>
          </a:p>
          <a:p>
            <a:pPr marL="285750" indent="-285750">
              <a:buFont typeface="Arial" panose="020B0604020202020204" pitchFamily="34" charset="0"/>
              <a:buChar char="•"/>
            </a:pPr>
            <a:endParaRPr lang="en-US" sz="5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Applicant demonstrates financial and management capacity to carry out the project and has no outstanding delinquent federal debts </a:t>
            </a:r>
          </a:p>
          <a:p>
            <a:pPr marL="285750" indent="-285750">
              <a:buFont typeface="Arial" panose="020B0604020202020204" pitchFamily="34" charset="0"/>
              <a:buChar char="•"/>
            </a:pPr>
            <a:endParaRPr lang="en-US" sz="5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Understands that false statements are ground for denial or termination of award</a:t>
            </a:r>
          </a:p>
          <a:p>
            <a:pPr marL="285750" indent="-285750">
              <a:buFont typeface="Arial" panose="020B0604020202020204" pitchFamily="34" charset="0"/>
              <a:buChar char="•"/>
            </a:pPr>
            <a:endParaRPr lang="en-US" sz="5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Agrees to participate in the local HMIS system (CoC’s database for tracking services administered to clients) </a:t>
            </a:r>
          </a:p>
        </p:txBody>
      </p:sp>
    </p:spTree>
    <p:extLst>
      <p:ext uri="{BB962C8B-B14F-4D97-AF65-F5344CB8AC3E}">
        <p14:creationId xmlns:p14="http://schemas.microsoft.com/office/powerpoint/2010/main" val="3175788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57322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3A6A51"/>
                </a:solidFill>
                <a:latin typeface="Verdana Pro Cond Black" panose="020F0502020204030204" pitchFamily="34" charset="0"/>
                <a:cs typeface="MoolBoran" panose="020F0502020204030204" pitchFamily="34" charset="0"/>
              </a:rPr>
              <a:t>local threshold requirements</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AA4E2E-7BE6-0E6E-84DC-FAE07ED4172D}"/>
              </a:ext>
            </a:extLst>
          </p:cNvPr>
          <p:cNvSpPr txBox="1">
            <a:spLocks/>
          </p:cNvSpPr>
          <p:nvPr/>
        </p:nvSpPr>
        <p:spPr>
          <a:xfrm>
            <a:off x="569495" y="35535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Step one</a:t>
            </a:r>
          </a:p>
        </p:txBody>
      </p:sp>
      <p:sp>
        <p:nvSpPr>
          <p:cNvPr id="2" name="TextBox 1">
            <a:extLst>
              <a:ext uri="{FF2B5EF4-FFF2-40B4-BE49-F238E27FC236}">
                <a16:creationId xmlns:a16="http://schemas.microsoft.com/office/drawing/2014/main" id="{77983A11-86D0-29E2-5817-513E6C92F3AD}"/>
              </a:ext>
            </a:extLst>
          </p:cNvPr>
          <p:cNvSpPr txBox="1"/>
          <p:nvPr/>
        </p:nvSpPr>
        <p:spPr>
          <a:xfrm>
            <a:off x="571499" y="1673033"/>
            <a:ext cx="8001000" cy="34009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Project proposed adheres to </a:t>
            </a:r>
            <a:r>
              <a:rPr lang="en-US" dirty="0">
                <a:latin typeface="Aptos" panose="020B0004020202020204" pitchFamily="34" charset="0"/>
                <a:hlinkClick r:id="rId2"/>
              </a:rPr>
              <a:t>Housing First </a:t>
            </a:r>
            <a:r>
              <a:rPr lang="en-US" dirty="0">
                <a:latin typeface="Aptos" panose="020B0004020202020204" pitchFamily="34" charset="0"/>
              </a:rPr>
              <a:t>principles and/or Low Barrier Implementation </a:t>
            </a:r>
          </a:p>
          <a:p>
            <a:pPr marL="285750" indent="-285750">
              <a:buFont typeface="Arial" panose="020B0604020202020204" pitchFamily="34" charset="0"/>
              <a:buChar char="•"/>
            </a:pPr>
            <a:endParaRPr lang="en-US" sz="7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Project proposed is financially feasible, as determined by the Grants Committee</a:t>
            </a:r>
          </a:p>
          <a:p>
            <a:pPr marL="285750" indent="-285750">
              <a:buFont typeface="Arial" panose="020B0604020202020204" pitchFamily="34" charset="0"/>
              <a:buChar char="•"/>
            </a:pPr>
            <a:endParaRPr lang="en-US" sz="7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Applicant can provide evidence of documented, secure minimum match </a:t>
            </a:r>
          </a:p>
          <a:p>
            <a:pPr marL="285750" indent="-285750">
              <a:buFont typeface="Arial" panose="020B0604020202020204" pitchFamily="34" charset="0"/>
              <a:buChar char="•"/>
            </a:pPr>
            <a:endParaRPr lang="en-US" sz="7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Applicant has at least one member with lived experience of homelessness on their Board of Directors </a:t>
            </a:r>
          </a:p>
          <a:p>
            <a:pPr marL="285750" indent="-285750">
              <a:buFont typeface="Arial" panose="020B0604020202020204" pitchFamily="34" charset="0"/>
              <a:buChar char="•"/>
            </a:pPr>
            <a:endParaRPr lang="en-US" sz="7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Applicant has attended 75% of Advisory Council meetings in the past year</a:t>
            </a:r>
          </a:p>
          <a:p>
            <a:pPr marL="285750" indent="-285750">
              <a:buFont typeface="Arial" panose="020B0604020202020204" pitchFamily="34" charset="0"/>
              <a:buChar char="•"/>
            </a:pPr>
            <a:endParaRPr lang="en-US" sz="7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Applicant agrees to receive clients from the Coordinated Entry System  </a:t>
            </a:r>
          </a:p>
          <a:p>
            <a:pPr marL="285750" indent="-285750">
              <a:buFont typeface="Arial" panose="020B0604020202020204" pitchFamily="34" charset="0"/>
              <a:buChar char="•"/>
            </a:pPr>
            <a:endParaRPr lang="en-US" dirty="0">
              <a:latin typeface="Aptos" panose="020B0004020202020204" pitchFamily="34" charset="0"/>
            </a:endParaRPr>
          </a:p>
        </p:txBody>
      </p:sp>
      <p:grpSp>
        <p:nvGrpSpPr>
          <p:cNvPr id="9" name="Group 8">
            <a:extLst>
              <a:ext uri="{FF2B5EF4-FFF2-40B4-BE49-F238E27FC236}">
                <a16:creationId xmlns:a16="http://schemas.microsoft.com/office/drawing/2014/main" id="{721FC0BB-295B-6BB2-7159-3A893EBEF274}"/>
              </a:ext>
            </a:extLst>
          </p:cNvPr>
          <p:cNvGrpSpPr/>
          <p:nvPr/>
        </p:nvGrpSpPr>
        <p:grpSpPr>
          <a:xfrm>
            <a:off x="740568" y="5334000"/>
            <a:ext cx="7662863" cy="1044818"/>
            <a:chOff x="740568" y="5457825"/>
            <a:chExt cx="7662863" cy="1044818"/>
          </a:xfrm>
        </p:grpSpPr>
        <p:sp>
          <p:nvSpPr>
            <p:cNvPr id="4" name="Rectangle: Rounded Corners 3">
              <a:extLst>
                <a:ext uri="{FF2B5EF4-FFF2-40B4-BE49-F238E27FC236}">
                  <a16:creationId xmlns:a16="http://schemas.microsoft.com/office/drawing/2014/main" id="{3E89E719-682D-61EC-D1CA-0DE837B8FFBB}"/>
                </a:ext>
              </a:extLst>
            </p:cNvPr>
            <p:cNvSpPr/>
            <p:nvPr/>
          </p:nvSpPr>
          <p:spPr>
            <a:xfrm>
              <a:off x="740568" y="5457825"/>
              <a:ext cx="7662863" cy="1044818"/>
            </a:xfrm>
            <a:prstGeom prst="roundRect">
              <a:avLst/>
            </a:prstGeom>
            <a:solidFill>
              <a:schemeClr val="bg1"/>
            </a:solidFill>
            <a:ln w="57150">
              <a:solidFill>
                <a:srgbClr val="FFD9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E683686-95C6-36D7-5220-B3842B65406E}"/>
                </a:ext>
              </a:extLst>
            </p:cNvPr>
            <p:cNvSpPr txBox="1"/>
            <p:nvPr/>
          </p:nvSpPr>
          <p:spPr>
            <a:xfrm>
              <a:off x="1079895" y="5638443"/>
              <a:ext cx="6984208" cy="646331"/>
            </a:xfrm>
            <a:prstGeom prst="rect">
              <a:avLst/>
            </a:prstGeom>
            <a:noFill/>
          </p:spPr>
          <p:txBody>
            <a:bodyPr wrap="square" rtlCol="0">
              <a:spAutoFit/>
            </a:bodyPr>
            <a:lstStyle/>
            <a:p>
              <a:r>
                <a:rPr lang="en-US" dirty="0">
                  <a:latin typeface="Aptos" panose="020B0004020202020204" pitchFamily="34" charset="0"/>
                </a:rPr>
                <a:t>The most current version of the Threshold Requirements are located on the CoC’s website, under the </a:t>
              </a:r>
              <a:r>
                <a:rPr lang="en-US" dirty="0">
                  <a:latin typeface="Aptos" panose="020B0004020202020204" pitchFamily="34" charset="0"/>
                  <a:hlinkClick r:id="rId3"/>
                </a:rPr>
                <a:t>Funding</a:t>
              </a:r>
              <a:r>
                <a:rPr lang="en-US" dirty="0">
                  <a:latin typeface="Aptos" panose="020B0004020202020204" pitchFamily="34" charset="0"/>
                </a:rPr>
                <a:t> page. </a:t>
              </a:r>
            </a:p>
          </p:txBody>
        </p:sp>
      </p:grpSp>
    </p:spTree>
    <p:extLst>
      <p:ext uri="{BB962C8B-B14F-4D97-AF65-F5344CB8AC3E}">
        <p14:creationId xmlns:p14="http://schemas.microsoft.com/office/powerpoint/2010/main" val="3864527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A6A51"/>
        </a:solidFill>
        <a:effectLst/>
      </p:bgPr>
    </p:bg>
    <p:spTree>
      <p:nvGrpSpPr>
        <p:cNvPr id="1" name=""/>
        <p:cNvGrpSpPr/>
        <p:nvPr/>
      </p:nvGrpSpPr>
      <p:grpSpPr>
        <a:xfrm>
          <a:off x="0" y="0"/>
          <a:ext cx="0" cy="0"/>
          <a:chOff x="0" y="0"/>
          <a:chExt cx="0" cy="0"/>
        </a:xfrm>
      </p:grpSpPr>
      <p:pic>
        <p:nvPicPr>
          <p:cNvPr id="11" name="Picture 10" descr="A close-up of a document&#10;&#10;Description automatically generated">
            <a:extLst>
              <a:ext uri="{FF2B5EF4-FFF2-40B4-BE49-F238E27FC236}">
                <a16:creationId xmlns:a16="http://schemas.microsoft.com/office/drawing/2014/main" id="{C75EE3C0-51D2-1D9D-B006-2A35001AC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910574"/>
            <a:ext cx="8610600" cy="4029412"/>
          </a:xfrm>
          <a:prstGeom prst="rect">
            <a:avLst/>
          </a:prstGeom>
        </p:spPr>
      </p:pic>
      <p:sp>
        <p:nvSpPr>
          <p:cNvPr id="12" name="Title 1">
            <a:extLst>
              <a:ext uri="{FF2B5EF4-FFF2-40B4-BE49-F238E27FC236}">
                <a16:creationId xmlns:a16="http://schemas.microsoft.com/office/drawing/2014/main" id="{4D0793C0-127F-649C-14A2-2030658D7A7E}"/>
              </a:ext>
            </a:extLst>
          </p:cNvPr>
          <p:cNvSpPr txBox="1">
            <a:spLocks/>
          </p:cNvSpPr>
          <p:nvPr/>
        </p:nvSpPr>
        <p:spPr>
          <a:xfrm>
            <a:off x="569495" y="35535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Step two</a:t>
            </a:r>
          </a:p>
        </p:txBody>
      </p:sp>
      <p:sp>
        <p:nvSpPr>
          <p:cNvPr id="13" name="Title 1">
            <a:extLst>
              <a:ext uri="{FF2B5EF4-FFF2-40B4-BE49-F238E27FC236}">
                <a16:creationId xmlns:a16="http://schemas.microsoft.com/office/drawing/2014/main" id="{CE763304-E549-90A5-5FB6-E41C9FF3037C}"/>
              </a:ext>
            </a:extLst>
          </p:cNvPr>
          <p:cNvSpPr txBox="1">
            <a:spLocks/>
          </p:cNvSpPr>
          <p:nvPr/>
        </p:nvSpPr>
        <p:spPr>
          <a:xfrm>
            <a:off x="561975" y="57322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FFEBD3"/>
                </a:solidFill>
                <a:latin typeface="Verdana Pro Cond Black" panose="020F0502020204030204" pitchFamily="34" charset="0"/>
                <a:cs typeface="MoolBoran" panose="020F0502020204030204" pitchFamily="34" charset="0"/>
              </a:rPr>
              <a:t>Application timeline</a:t>
            </a:r>
          </a:p>
        </p:txBody>
      </p:sp>
    </p:spTree>
    <p:extLst>
      <p:ext uri="{BB962C8B-B14F-4D97-AF65-F5344CB8AC3E}">
        <p14:creationId xmlns:p14="http://schemas.microsoft.com/office/powerpoint/2010/main" val="100114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8261F-A283-18D5-341D-6D6B00C79B6B}"/>
              </a:ext>
            </a:extLst>
          </p:cNvPr>
          <p:cNvSpPr txBox="1"/>
          <p:nvPr/>
        </p:nvSpPr>
        <p:spPr>
          <a:xfrm>
            <a:off x="561975" y="2914650"/>
            <a:ext cx="8001000" cy="3139321"/>
          </a:xfrm>
          <a:prstGeom prst="rect">
            <a:avLst/>
          </a:prstGeom>
          <a:noFill/>
        </p:spPr>
        <p:txBody>
          <a:bodyPr wrap="square" rtlCol="0">
            <a:spAutoFit/>
          </a:bodyPr>
          <a:lstStyle/>
          <a:p>
            <a:r>
              <a:rPr lang="en-US" dirty="0">
                <a:latin typeface="Aptos" panose="020B0004020202020204" pitchFamily="34" charset="0"/>
              </a:rPr>
              <a:t>This session is designed to review our 2023 NOFO scoring results and brainstorm ideas on how to recover points in the future. </a:t>
            </a:r>
          </a:p>
          <a:p>
            <a:endParaRPr lang="en-US" dirty="0">
              <a:latin typeface="Aptos" panose="020B0004020202020204" pitchFamily="34" charset="0"/>
            </a:endParaRPr>
          </a:p>
          <a:p>
            <a:r>
              <a:rPr lang="en-US" dirty="0">
                <a:latin typeface="Aptos" panose="020B0004020202020204" pitchFamily="34" charset="0"/>
              </a:rPr>
              <a:t>I will be presenting content to you, but we will have opportunities for discussion on each NOFO standard discussed today. Please feel free to speak up in person or on Zoom (or raise your hand on Zoom if that’s easier) at any time. </a:t>
            </a:r>
          </a:p>
          <a:p>
            <a:endParaRPr lang="en-US" dirty="0">
              <a:latin typeface="Aptos" panose="020B0004020202020204" pitchFamily="34" charset="0"/>
            </a:endParaRPr>
          </a:p>
          <a:p>
            <a:r>
              <a:rPr lang="en-US" dirty="0">
                <a:latin typeface="Aptos" panose="020B0004020202020204" pitchFamily="34" charset="0"/>
              </a:rPr>
              <a:t>At the end of this session, the goal is to identify which standards we can quickly recover as a CoC and have some direction on how to best implement our targeted actions. I will take informal notes from this recorded training to          share our ideas from today with the CoC Advisory Council. </a:t>
            </a: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1052512" y="1759088"/>
            <a:ext cx="7038975" cy="895350"/>
          </a:xfrm>
          <a:prstGeom prst="rect">
            <a:avLst/>
          </a:prstGeom>
        </p:spPr>
        <p:txBody>
          <a:bodyPr anchor="b">
            <a:normAutofit fontScale="700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4000" spc="0" dirty="0">
                <a:solidFill>
                  <a:srgbClr val="A53B45"/>
                </a:solidFill>
                <a:latin typeface="Verdana Pro Cond Black" panose="020F0502020204030204" pitchFamily="34" charset="0"/>
                <a:cs typeface="MoolBoran" panose="020F0502020204030204" pitchFamily="34" charset="0"/>
              </a:rPr>
              <a:t>What to expect from this session</a:t>
            </a:r>
          </a:p>
        </p:txBody>
      </p:sp>
      <p:pic>
        <p:nvPicPr>
          <p:cNvPr id="4" name="Picture 3" descr="A pattern of colorful shapes&#10;&#10;Description automatically generated">
            <a:extLst>
              <a:ext uri="{FF2B5EF4-FFF2-40B4-BE49-F238E27FC236}">
                <a16:creationId xmlns:a16="http://schemas.microsoft.com/office/drawing/2014/main" id="{3C3D870A-D2E4-A3A1-7D9C-9B426CC868CA}"/>
              </a:ext>
            </a:extLst>
          </p:cNvPr>
          <p:cNvPicPr>
            <a:picLocks noChangeAspect="1"/>
          </p:cNvPicPr>
          <p:nvPr/>
        </p:nvPicPr>
        <p:blipFill rotWithShape="1">
          <a:blip r:embed="rId2">
            <a:extLst>
              <a:ext uri="{28A0092B-C50C-407E-A947-70E740481C1C}">
                <a14:useLocalDpi xmlns:a14="http://schemas.microsoft.com/office/drawing/2010/main" val="0"/>
              </a:ext>
            </a:extLst>
          </a:blip>
          <a:srcRect l="218" t="17778" r="338" b="60366"/>
          <a:stretch/>
        </p:blipFill>
        <p:spPr>
          <a:xfrm>
            <a:off x="0" y="1"/>
            <a:ext cx="9144000" cy="1498876"/>
          </a:xfrm>
          <a:prstGeom prst="rect">
            <a:avLst/>
          </a:prstGeom>
        </p:spPr>
      </p:pic>
    </p:spTree>
    <p:extLst>
      <p:ext uri="{BB962C8B-B14F-4D97-AF65-F5344CB8AC3E}">
        <p14:creationId xmlns:p14="http://schemas.microsoft.com/office/powerpoint/2010/main" val="1785078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11969" y="410456"/>
            <a:ext cx="3695700" cy="895350"/>
          </a:xfrm>
          <a:prstGeom prst="rect">
            <a:avLst/>
          </a:prstGeom>
        </p:spPr>
        <p:txBody>
          <a:bodyPr anchor="b">
            <a:normAutofit fontScale="925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3A6A51"/>
                </a:solidFill>
                <a:latin typeface="Verdana Pro Cond Black" panose="020F0502020204030204" pitchFamily="34" charset="0"/>
                <a:cs typeface="MoolBoran" panose="020F0502020204030204" pitchFamily="34" charset="0"/>
              </a:rPr>
              <a:t>Letter of intent </a:t>
            </a:r>
          </a:p>
          <a:p>
            <a:r>
              <a:rPr lang="en-US" spc="0" dirty="0">
                <a:solidFill>
                  <a:srgbClr val="3A6A51"/>
                </a:solidFill>
                <a:latin typeface="Verdana Pro Cond Black" panose="020F0502020204030204" pitchFamily="34" charset="0"/>
                <a:cs typeface="MoolBoran" panose="020F0502020204030204" pitchFamily="34" charset="0"/>
              </a:rPr>
              <a:t>to apply</a:t>
            </a:r>
          </a:p>
        </p:txBody>
      </p:sp>
      <p:sp>
        <p:nvSpPr>
          <p:cNvPr id="7" name="Rectangle 6">
            <a:extLst>
              <a:ext uri="{FF2B5EF4-FFF2-40B4-BE49-F238E27FC236}">
                <a16:creationId xmlns:a16="http://schemas.microsoft.com/office/drawing/2014/main" id="{69F0C8E7-9834-41CA-04FF-B3AEE13C186E}"/>
              </a:ext>
            </a:extLst>
          </p:cNvPr>
          <p:cNvSpPr/>
          <p:nvPr/>
        </p:nvSpPr>
        <p:spPr>
          <a:xfrm>
            <a:off x="0" y="5353051"/>
            <a:ext cx="9144000" cy="1504949"/>
          </a:xfrm>
          <a:prstGeom prst="rect">
            <a:avLst/>
          </a:prstGeom>
          <a:solidFill>
            <a:srgbClr val="3A6A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340332B-CFF2-9457-C123-0C8B5EBB8E52}"/>
              </a:ext>
            </a:extLst>
          </p:cNvPr>
          <p:cNvSpPr txBox="1">
            <a:spLocks/>
          </p:cNvSpPr>
          <p:nvPr/>
        </p:nvSpPr>
        <p:spPr>
          <a:xfrm>
            <a:off x="5181600" y="410456"/>
            <a:ext cx="3695700" cy="895350"/>
          </a:xfrm>
          <a:prstGeom prst="rect">
            <a:avLst/>
          </a:prstGeom>
        </p:spPr>
        <p:txBody>
          <a:bodyPr anchor="b">
            <a:normAutofit fontScale="925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3A6A51"/>
                </a:solidFill>
                <a:latin typeface="Verdana Pro Cond Black" panose="020F0502020204030204" pitchFamily="34" charset="0"/>
                <a:cs typeface="MoolBoran" panose="020F0502020204030204" pitchFamily="34" charset="0"/>
              </a:rPr>
              <a:t>Housing first</a:t>
            </a:r>
          </a:p>
          <a:p>
            <a:r>
              <a:rPr lang="en-US" spc="0" dirty="0">
                <a:solidFill>
                  <a:srgbClr val="3A6A51"/>
                </a:solidFill>
                <a:latin typeface="Verdana Pro Cond Black" panose="020F0502020204030204" pitchFamily="34" charset="0"/>
                <a:cs typeface="MoolBoran" panose="020F0502020204030204" pitchFamily="34" charset="0"/>
              </a:rPr>
              <a:t>questionnaire</a:t>
            </a:r>
          </a:p>
        </p:txBody>
      </p:sp>
      <p:cxnSp>
        <p:nvCxnSpPr>
          <p:cNvPr id="10" name="Straight Connector 9">
            <a:extLst>
              <a:ext uri="{FF2B5EF4-FFF2-40B4-BE49-F238E27FC236}">
                <a16:creationId xmlns:a16="http://schemas.microsoft.com/office/drawing/2014/main" id="{1BFB0469-F73A-ED08-496D-77A6A79962DA}"/>
              </a:ext>
            </a:extLst>
          </p:cNvPr>
          <p:cNvCxnSpPr>
            <a:cxnSpLocks/>
          </p:cNvCxnSpPr>
          <p:nvPr/>
        </p:nvCxnSpPr>
        <p:spPr>
          <a:xfrm>
            <a:off x="4572000" y="0"/>
            <a:ext cx="0" cy="6715125"/>
          </a:xfrm>
          <a:prstGeom prst="line">
            <a:avLst/>
          </a:prstGeom>
          <a:ln w="76200">
            <a:solidFill>
              <a:srgbClr val="3A6A5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ABD869-37BE-A880-ACFC-7D6EE0D2C228}"/>
              </a:ext>
            </a:extLst>
          </p:cNvPr>
          <p:cNvSpPr txBox="1"/>
          <p:nvPr/>
        </p:nvSpPr>
        <p:spPr>
          <a:xfrm>
            <a:off x="511969" y="5813136"/>
            <a:ext cx="8848725" cy="584775"/>
          </a:xfrm>
          <a:prstGeom prst="rect">
            <a:avLst/>
          </a:prstGeom>
          <a:noFill/>
        </p:spPr>
        <p:txBody>
          <a:bodyPr wrap="square" rtlCol="0">
            <a:spAutoFit/>
          </a:bodyPr>
          <a:lstStyle/>
          <a:p>
            <a:r>
              <a:rPr lang="en-US" sz="1600" dirty="0">
                <a:solidFill>
                  <a:schemeClr val="bg1"/>
                </a:solidFill>
                <a:latin typeface="Aptos" panose="020B0004020202020204" pitchFamily="34" charset="0"/>
              </a:rPr>
              <a:t>The links included in this presentation are from the 2023 NOFO and are meant to serve as examples. The content of the Letter of Intent and Housing First Questionnaire may change. </a:t>
            </a:r>
          </a:p>
        </p:txBody>
      </p:sp>
      <p:sp>
        <p:nvSpPr>
          <p:cNvPr id="12" name="TextBox 11">
            <a:extLst>
              <a:ext uri="{FF2B5EF4-FFF2-40B4-BE49-F238E27FC236}">
                <a16:creationId xmlns:a16="http://schemas.microsoft.com/office/drawing/2014/main" id="{863A8C6A-9362-894E-2EA7-97B9955CBE36}"/>
              </a:ext>
            </a:extLst>
          </p:cNvPr>
          <p:cNvSpPr txBox="1"/>
          <p:nvPr/>
        </p:nvSpPr>
        <p:spPr>
          <a:xfrm>
            <a:off x="-64282" y="2673279"/>
            <a:ext cx="4271951" cy="2862322"/>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latin typeface="Aptos" panose="020B0004020202020204" pitchFamily="34" charset="0"/>
              </a:rPr>
              <a:t>Give yourself plenty of time to construct narrative on your agency’s project design, history of service, staff capacity, and grant management procedures. </a:t>
            </a:r>
          </a:p>
          <a:p>
            <a:pPr marL="742950" lvl="1" indent="-285750">
              <a:buFont typeface="Arial" panose="020B0604020202020204" pitchFamily="34" charset="0"/>
              <a:buChar char="•"/>
            </a:pPr>
            <a:r>
              <a:rPr lang="en-US" sz="1600" dirty="0">
                <a:latin typeface="Aptos" panose="020B0004020202020204" pitchFamily="34" charset="0"/>
              </a:rPr>
              <a:t>Confirmation of Eligibility (ex. 501(c)3 status)</a:t>
            </a:r>
          </a:p>
          <a:p>
            <a:pPr marL="742950" lvl="1" indent="-285750">
              <a:buFont typeface="Arial" panose="020B0604020202020204" pitchFamily="34" charset="0"/>
              <a:buChar char="•"/>
            </a:pPr>
            <a:r>
              <a:rPr lang="en-US" sz="1600" dirty="0">
                <a:latin typeface="Aptos" panose="020B0004020202020204" pitchFamily="34" charset="0"/>
              </a:rPr>
              <a:t>Most Recent Financial Audit</a:t>
            </a:r>
          </a:p>
          <a:p>
            <a:pPr marL="742950" lvl="1" indent="-285750">
              <a:buFont typeface="Arial" panose="020B0604020202020204" pitchFamily="34" charset="0"/>
              <a:buChar char="•"/>
            </a:pPr>
            <a:endParaRPr lang="en-US" sz="1600" dirty="0">
              <a:latin typeface="Aptos" panose="020B0004020202020204" pitchFamily="34" charset="0"/>
            </a:endParaRPr>
          </a:p>
          <a:p>
            <a:pPr marL="1200150" lvl="2" indent="-285750">
              <a:buFont typeface="Arial" panose="020B0604020202020204" pitchFamily="34" charset="0"/>
              <a:buChar char="•"/>
            </a:pPr>
            <a:endParaRPr lang="en-US" dirty="0">
              <a:latin typeface="Aptos" panose="020B0004020202020204" pitchFamily="34" charset="0"/>
            </a:endParaRPr>
          </a:p>
          <a:p>
            <a:endParaRPr lang="en-US" dirty="0"/>
          </a:p>
        </p:txBody>
      </p:sp>
      <p:sp>
        <p:nvSpPr>
          <p:cNvPr id="13" name="TextBox 12">
            <a:extLst>
              <a:ext uri="{FF2B5EF4-FFF2-40B4-BE49-F238E27FC236}">
                <a16:creationId xmlns:a16="http://schemas.microsoft.com/office/drawing/2014/main" id="{D5EE536A-FDAB-AF72-8348-9B836BB59A8F}"/>
              </a:ext>
            </a:extLst>
          </p:cNvPr>
          <p:cNvSpPr txBox="1"/>
          <p:nvPr/>
        </p:nvSpPr>
        <p:spPr>
          <a:xfrm>
            <a:off x="4605349" y="2673279"/>
            <a:ext cx="4271951" cy="2585323"/>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latin typeface="Aptos" panose="020B0004020202020204" pitchFamily="34" charset="0"/>
              </a:rPr>
              <a:t>Attest that you understand and will implement Housing First procedures </a:t>
            </a:r>
          </a:p>
          <a:p>
            <a:pPr marL="742950" lvl="1" indent="-285750">
              <a:buFont typeface="Arial" panose="020B0604020202020204" pitchFamily="34" charset="0"/>
              <a:buChar char="•"/>
            </a:pPr>
            <a:endParaRPr lang="en-US" sz="1600" dirty="0">
              <a:latin typeface="Aptos" panose="020B0004020202020204" pitchFamily="34" charset="0"/>
            </a:endParaRPr>
          </a:p>
          <a:p>
            <a:pPr lvl="1"/>
            <a:r>
              <a:rPr lang="en-US" sz="1600" dirty="0">
                <a:latin typeface="Aptos" panose="020B0004020202020204" pitchFamily="34" charset="0"/>
              </a:rPr>
              <a:t>The CoC is required to have at least 75% of our projects meeting Housing First, but it’s 10% of your project application score.</a:t>
            </a:r>
          </a:p>
          <a:p>
            <a:pPr lvl="1"/>
            <a:r>
              <a:rPr lang="en-US" sz="1600" dirty="0">
                <a:latin typeface="Aptos" panose="020B0004020202020204" pitchFamily="34" charset="0"/>
              </a:rPr>
              <a:t> </a:t>
            </a:r>
          </a:p>
          <a:p>
            <a:pPr lvl="1"/>
            <a:r>
              <a:rPr lang="en-US" sz="1400" dirty="0">
                <a:latin typeface="Aptos" panose="020B0004020202020204" pitchFamily="34" charset="0"/>
              </a:rPr>
              <a:t>**(RRH and TH/RRH must be Housing First)</a:t>
            </a:r>
          </a:p>
          <a:p>
            <a:pPr marL="1200150" lvl="2" indent="-285750">
              <a:buFont typeface="Arial" panose="020B0604020202020204" pitchFamily="34" charset="0"/>
              <a:buChar char="•"/>
            </a:pPr>
            <a:endParaRPr lang="en-US" dirty="0">
              <a:latin typeface="Aptos" panose="020B0004020202020204" pitchFamily="34" charset="0"/>
            </a:endParaRPr>
          </a:p>
          <a:p>
            <a:endParaRPr lang="en-US" dirty="0"/>
          </a:p>
        </p:txBody>
      </p:sp>
      <p:sp>
        <p:nvSpPr>
          <p:cNvPr id="2" name="TextBox 1">
            <a:extLst>
              <a:ext uri="{FF2B5EF4-FFF2-40B4-BE49-F238E27FC236}">
                <a16:creationId xmlns:a16="http://schemas.microsoft.com/office/drawing/2014/main" id="{41BFC257-269D-07B0-9BF7-3C5CA01DE272}"/>
              </a:ext>
            </a:extLst>
          </p:cNvPr>
          <p:cNvSpPr txBox="1"/>
          <p:nvPr/>
        </p:nvSpPr>
        <p:spPr>
          <a:xfrm>
            <a:off x="511969" y="1305806"/>
            <a:ext cx="3695697" cy="1384995"/>
          </a:xfrm>
          <a:prstGeom prst="rect">
            <a:avLst/>
          </a:prstGeom>
          <a:noFill/>
        </p:spPr>
        <p:txBody>
          <a:bodyPr wrap="square" rtlCol="0">
            <a:spAutoFit/>
          </a:bodyPr>
          <a:lstStyle/>
          <a:p>
            <a:r>
              <a:rPr lang="en-US" sz="1400" dirty="0">
                <a:latin typeface="Aptos" panose="020B0004020202020204" pitchFamily="34" charset="0"/>
              </a:rPr>
              <a:t>2023 Example Form: </a:t>
            </a:r>
            <a:r>
              <a:rPr lang="en-US" sz="1400" dirty="0">
                <a:latin typeface="Aptos" panose="020B0004020202020204" pitchFamily="34" charset="0"/>
                <a:hlinkClick r:id="rId2"/>
              </a:rPr>
              <a:t>https://www.cognitoforms.com/unitedhousingconnections1/_2023nofoletterofintentfornewprojectsorrenewalprojectswithnodatatoreport</a:t>
            </a:r>
            <a:endParaRPr lang="en-US" sz="1400" dirty="0">
              <a:latin typeface="Aptos" panose="020B0004020202020204" pitchFamily="34" charset="0"/>
            </a:endParaRPr>
          </a:p>
          <a:p>
            <a:endParaRPr lang="en-US" sz="1400" dirty="0">
              <a:latin typeface="Aptos" panose="020B0004020202020204" pitchFamily="34" charset="0"/>
            </a:endParaRPr>
          </a:p>
        </p:txBody>
      </p:sp>
      <p:sp>
        <p:nvSpPr>
          <p:cNvPr id="3" name="TextBox 2">
            <a:extLst>
              <a:ext uri="{FF2B5EF4-FFF2-40B4-BE49-F238E27FC236}">
                <a16:creationId xmlns:a16="http://schemas.microsoft.com/office/drawing/2014/main" id="{3BBFA23F-9C6D-43CF-9FC5-B3290122BC3E}"/>
              </a:ext>
            </a:extLst>
          </p:cNvPr>
          <p:cNvSpPr txBox="1"/>
          <p:nvPr/>
        </p:nvSpPr>
        <p:spPr>
          <a:xfrm>
            <a:off x="5181603" y="1305806"/>
            <a:ext cx="3695697" cy="1169551"/>
          </a:xfrm>
          <a:prstGeom prst="rect">
            <a:avLst/>
          </a:prstGeom>
          <a:noFill/>
        </p:spPr>
        <p:txBody>
          <a:bodyPr wrap="square" rtlCol="0">
            <a:spAutoFit/>
          </a:bodyPr>
          <a:lstStyle/>
          <a:p>
            <a:r>
              <a:rPr lang="en-US" sz="1400" dirty="0">
                <a:latin typeface="Aptos" panose="020B0004020202020204" pitchFamily="34" charset="0"/>
              </a:rPr>
              <a:t>2023 Example Form: </a:t>
            </a:r>
            <a:r>
              <a:rPr lang="en-US" sz="1400" dirty="0">
                <a:latin typeface="Aptos" panose="020B0004020202020204" pitchFamily="34" charset="0"/>
                <a:hlinkClick r:id="rId3"/>
              </a:rPr>
              <a:t>https://www.cognitoforms.com/unitedhousingconnections1/_2023upstatecontinuumofcarehousingfirstselfquestionnaire</a:t>
            </a:r>
            <a:endParaRPr lang="en-US" sz="1400" dirty="0">
              <a:latin typeface="Aptos" panose="020B0004020202020204" pitchFamily="34" charset="0"/>
            </a:endParaRPr>
          </a:p>
          <a:p>
            <a:endParaRPr lang="en-US" sz="1400" dirty="0">
              <a:latin typeface="Aptos" panose="020B0004020202020204" pitchFamily="34" charset="0"/>
            </a:endParaRPr>
          </a:p>
        </p:txBody>
      </p:sp>
    </p:spTree>
    <p:extLst>
      <p:ext uri="{BB962C8B-B14F-4D97-AF65-F5344CB8AC3E}">
        <p14:creationId xmlns:p14="http://schemas.microsoft.com/office/powerpoint/2010/main" val="885908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57322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3A6A51"/>
                </a:solidFill>
                <a:latin typeface="Verdana Pro Cond Black" panose="020F0502020204030204" pitchFamily="34" charset="0"/>
                <a:cs typeface="MoolBoran" panose="020F0502020204030204" pitchFamily="34" charset="0"/>
              </a:rPr>
              <a:t>New project application </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AA4E2E-7BE6-0E6E-84DC-FAE07ED4172D}"/>
              </a:ext>
            </a:extLst>
          </p:cNvPr>
          <p:cNvSpPr txBox="1">
            <a:spLocks/>
          </p:cNvSpPr>
          <p:nvPr/>
        </p:nvSpPr>
        <p:spPr>
          <a:xfrm>
            <a:off x="569495" y="35535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Step two</a:t>
            </a:r>
          </a:p>
        </p:txBody>
      </p:sp>
      <p:sp>
        <p:nvSpPr>
          <p:cNvPr id="10" name="TextBox 9">
            <a:extLst>
              <a:ext uri="{FF2B5EF4-FFF2-40B4-BE49-F238E27FC236}">
                <a16:creationId xmlns:a16="http://schemas.microsoft.com/office/drawing/2014/main" id="{010B9E82-BD00-E8F3-6EA8-F58A3E308020}"/>
              </a:ext>
            </a:extLst>
          </p:cNvPr>
          <p:cNvSpPr txBox="1"/>
          <p:nvPr/>
        </p:nvSpPr>
        <p:spPr>
          <a:xfrm>
            <a:off x="571499" y="1673033"/>
            <a:ext cx="8001000" cy="3985706"/>
          </a:xfrm>
          <a:prstGeom prst="rect">
            <a:avLst/>
          </a:prstGeom>
          <a:noFill/>
        </p:spPr>
        <p:txBody>
          <a:bodyPr wrap="square" rtlCol="0">
            <a:spAutoFit/>
          </a:bodyPr>
          <a:lstStyle/>
          <a:p>
            <a:pPr marL="342900" indent="-342900">
              <a:buFont typeface="+mj-lt"/>
              <a:buAutoNum type="arabicPeriod"/>
            </a:pPr>
            <a:r>
              <a:rPr lang="en-US" dirty="0">
                <a:latin typeface="Aptos" panose="020B0004020202020204" pitchFamily="34" charset="0"/>
              </a:rPr>
              <a:t>Set up your agency’s profile in </a:t>
            </a:r>
            <a:r>
              <a:rPr lang="en-US" dirty="0">
                <a:latin typeface="Aptos" panose="020B0004020202020204" pitchFamily="34" charset="0"/>
                <a:hlinkClick r:id="rId2"/>
              </a:rPr>
              <a:t>e-snaps</a:t>
            </a:r>
            <a:r>
              <a:rPr lang="en-US" dirty="0">
                <a:latin typeface="Aptos" panose="020B0004020202020204" pitchFamily="34" charset="0"/>
              </a:rPr>
              <a:t> </a:t>
            </a:r>
          </a:p>
          <a:p>
            <a:pPr marL="342900" indent="-342900">
              <a:buFont typeface="+mj-lt"/>
              <a:buAutoNum type="arabicPeriod"/>
            </a:pPr>
            <a:endParaRPr lang="en-US" sz="700" dirty="0">
              <a:latin typeface="Aptos" panose="020B0004020202020204" pitchFamily="34" charset="0"/>
            </a:endParaRPr>
          </a:p>
          <a:p>
            <a:pPr marL="342900" indent="-342900">
              <a:buFont typeface="+mj-lt"/>
              <a:buAutoNum type="arabicPeriod"/>
            </a:pPr>
            <a:r>
              <a:rPr lang="en-US" dirty="0">
                <a:latin typeface="Aptos" panose="020B0004020202020204" pitchFamily="34" charset="0"/>
              </a:rPr>
              <a:t>Establish the project application through </a:t>
            </a:r>
            <a:r>
              <a:rPr lang="en-US" dirty="0">
                <a:latin typeface="Aptos" panose="020B0004020202020204" pitchFamily="34" charset="0"/>
                <a:hlinkClick r:id="rId3"/>
              </a:rPr>
              <a:t>Funding Opportunity Registration</a:t>
            </a:r>
            <a:endParaRPr lang="en-US" dirty="0">
              <a:latin typeface="Aptos" panose="020B0004020202020204" pitchFamily="34" charset="0"/>
            </a:endParaRPr>
          </a:p>
          <a:p>
            <a:pPr marL="342900" indent="-342900">
              <a:buFont typeface="+mj-lt"/>
              <a:buAutoNum type="arabicPeriod"/>
            </a:pPr>
            <a:endParaRPr lang="en-US" sz="700" dirty="0">
              <a:latin typeface="Aptos" panose="020B0004020202020204" pitchFamily="34" charset="0"/>
            </a:endParaRPr>
          </a:p>
          <a:p>
            <a:pPr marL="342900" indent="-342900">
              <a:buFont typeface="+mj-lt"/>
              <a:buAutoNum type="arabicPeriod"/>
            </a:pPr>
            <a:r>
              <a:rPr lang="en-US" dirty="0">
                <a:latin typeface="Aptos" panose="020B0004020202020204" pitchFamily="34" charset="0"/>
              </a:rPr>
              <a:t>Complete project application (HUD provides </a:t>
            </a:r>
            <a:r>
              <a:rPr lang="en-US" dirty="0">
                <a:latin typeface="Aptos" panose="020B0004020202020204" pitchFamily="34" charset="0"/>
                <a:hlinkClick r:id="rId4"/>
              </a:rPr>
              <a:t>Detailed Instructions</a:t>
            </a:r>
            <a:r>
              <a:rPr lang="en-US" dirty="0">
                <a:latin typeface="Aptos" panose="020B0004020202020204" pitchFamily="34" charset="0"/>
              </a:rPr>
              <a:t>)</a:t>
            </a:r>
          </a:p>
          <a:p>
            <a:pPr marL="800100" lvl="1" indent="-342900">
              <a:buFont typeface="Courier New" panose="02070309020205020404" pitchFamily="49" charset="0"/>
              <a:buChar char="o"/>
            </a:pPr>
            <a:r>
              <a:rPr lang="en-US" dirty="0">
                <a:latin typeface="Aptos" panose="020B0004020202020204" pitchFamily="34" charset="0"/>
              </a:rPr>
              <a:t>Attest to required certifications </a:t>
            </a:r>
          </a:p>
          <a:p>
            <a:pPr marL="800100" lvl="1" indent="-342900">
              <a:buFont typeface="Courier New" panose="02070309020205020404" pitchFamily="49" charset="0"/>
              <a:buChar char="o"/>
            </a:pPr>
            <a:r>
              <a:rPr lang="en-US" dirty="0">
                <a:latin typeface="Aptos" panose="020B0004020202020204" pitchFamily="34" charset="0"/>
              </a:rPr>
              <a:t>Project Description</a:t>
            </a:r>
          </a:p>
          <a:p>
            <a:pPr marL="800100" lvl="1" indent="-342900">
              <a:buFont typeface="Courier New" panose="02070309020205020404" pitchFamily="49" charset="0"/>
              <a:buChar char="o"/>
            </a:pPr>
            <a:r>
              <a:rPr lang="en-US" dirty="0">
                <a:latin typeface="Aptos" panose="020B0004020202020204" pitchFamily="34" charset="0"/>
              </a:rPr>
              <a:t>Supportive Services</a:t>
            </a:r>
          </a:p>
          <a:p>
            <a:pPr marL="800100" lvl="1" indent="-342900">
              <a:buFont typeface="Courier New" panose="02070309020205020404" pitchFamily="49" charset="0"/>
              <a:buChar char="o"/>
            </a:pPr>
            <a:r>
              <a:rPr lang="en-US" dirty="0">
                <a:latin typeface="Aptos" panose="020B0004020202020204" pitchFamily="34" charset="0"/>
              </a:rPr>
              <a:t>Population Served </a:t>
            </a:r>
          </a:p>
          <a:p>
            <a:pPr marL="800100" lvl="1" indent="-342900">
              <a:buFont typeface="Courier New" panose="02070309020205020404" pitchFamily="49" charset="0"/>
              <a:buChar char="o"/>
            </a:pPr>
            <a:r>
              <a:rPr lang="en-US" dirty="0">
                <a:latin typeface="Aptos" panose="020B0004020202020204" pitchFamily="34" charset="0"/>
              </a:rPr>
              <a:t>Budget Breakdown </a:t>
            </a:r>
          </a:p>
          <a:p>
            <a:pPr lvl="1"/>
            <a:endParaRPr lang="en-US" sz="700" dirty="0">
              <a:latin typeface="Aptos" panose="020B0004020202020204" pitchFamily="34" charset="0"/>
            </a:endParaRPr>
          </a:p>
          <a:p>
            <a:pPr marL="342900" indent="-342900">
              <a:buFont typeface="+mj-lt"/>
              <a:buAutoNum type="arabicPeriod"/>
            </a:pPr>
            <a:r>
              <a:rPr lang="en-US" dirty="0">
                <a:latin typeface="Aptos" panose="020B0004020202020204" pitchFamily="34" charset="0"/>
              </a:rPr>
              <a:t>Send PDF version of completed application to Grants Committee for review</a:t>
            </a:r>
          </a:p>
          <a:p>
            <a:pPr marL="800100" lvl="1" indent="-342900">
              <a:buFont typeface="Courier New" panose="02070309020205020404" pitchFamily="49" charset="0"/>
              <a:buChar char="o"/>
            </a:pPr>
            <a:r>
              <a:rPr lang="en-US" dirty="0">
                <a:latin typeface="Aptos" panose="020B0004020202020204" pitchFamily="34" charset="0"/>
              </a:rPr>
              <a:t>May suggest minor tweaks to application based on Grants Committee expertise  </a:t>
            </a:r>
          </a:p>
          <a:p>
            <a:pPr marL="800100" lvl="1" indent="-342900">
              <a:buFont typeface="Courier New" panose="02070309020205020404" pitchFamily="49" charset="0"/>
              <a:buChar char="o"/>
            </a:pPr>
            <a:endParaRPr lang="en-US" sz="700" dirty="0">
              <a:latin typeface="Aptos" panose="020B0004020202020204" pitchFamily="34" charset="0"/>
            </a:endParaRPr>
          </a:p>
          <a:p>
            <a:pPr marL="342900" indent="-342900">
              <a:buFont typeface="+mj-lt"/>
              <a:buAutoNum type="arabicPeriod"/>
            </a:pPr>
            <a:r>
              <a:rPr lang="en-US" dirty="0">
                <a:latin typeface="Aptos" panose="020B0004020202020204" pitchFamily="34" charset="0"/>
              </a:rPr>
              <a:t>Final submission of project application (</a:t>
            </a:r>
            <a:r>
              <a:rPr lang="en-US" dirty="0">
                <a:latin typeface="Aptos" panose="020B0004020202020204" pitchFamily="34" charset="0"/>
                <a:hlinkClick r:id="rId4"/>
              </a:rPr>
              <a:t>Checklist</a:t>
            </a:r>
            <a:r>
              <a:rPr lang="en-US" dirty="0">
                <a:latin typeface="Aptos" panose="020B0004020202020204" pitchFamily="34" charset="0"/>
              </a:rPr>
              <a:t>)</a:t>
            </a:r>
          </a:p>
        </p:txBody>
      </p:sp>
    </p:spTree>
    <p:extLst>
      <p:ext uri="{BB962C8B-B14F-4D97-AF65-F5344CB8AC3E}">
        <p14:creationId xmlns:p14="http://schemas.microsoft.com/office/powerpoint/2010/main" val="410801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57322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3A6A51"/>
                </a:solidFill>
                <a:latin typeface="Verdana Pro Cond Black" panose="020F0502020204030204" pitchFamily="34" charset="0"/>
                <a:cs typeface="MoolBoran" panose="020F0502020204030204" pitchFamily="34" charset="0"/>
              </a:rPr>
              <a:t>Rating new projects</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AA4E2E-7BE6-0E6E-84DC-FAE07ED4172D}"/>
              </a:ext>
            </a:extLst>
          </p:cNvPr>
          <p:cNvSpPr txBox="1">
            <a:spLocks/>
          </p:cNvSpPr>
          <p:nvPr/>
        </p:nvSpPr>
        <p:spPr>
          <a:xfrm>
            <a:off x="569495" y="35535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Step three</a:t>
            </a:r>
          </a:p>
        </p:txBody>
      </p:sp>
      <p:sp>
        <p:nvSpPr>
          <p:cNvPr id="10" name="TextBox 9">
            <a:extLst>
              <a:ext uri="{FF2B5EF4-FFF2-40B4-BE49-F238E27FC236}">
                <a16:creationId xmlns:a16="http://schemas.microsoft.com/office/drawing/2014/main" id="{010B9E82-BD00-E8F3-6EA8-F58A3E308020}"/>
              </a:ext>
            </a:extLst>
          </p:cNvPr>
          <p:cNvSpPr txBox="1"/>
          <p:nvPr/>
        </p:nvSpPr>
        <p:spPr>
          <a:xfrm>
            <a:off x="571499" y="1673033"/>
            <a:ext cx="8001000" cy="2031325"/>
          </a:xfrm>
          <a:prstGeom prst="rect">
            <a:avLst/>
          </a:prstGeom>
          <a:noFill/>
        </p:spPr>
        <p:txBody>
          <a:bodyPr wrap="square" rtlCol="0">
            <a:spAutoFit/>
          </a:bodyPr>
          <a:lstStyle/>
          <a:p>
            <a:r>
              <a:rPr lang="en-US" dirty="0">
                <a:latin typeface="Aptos" panose="020B0004020202020204" pitchFamily="34" charset="0"/>
              </a:rPr>
              <a:t>In every NOFO, the CoC must create a Priority Listing that ranks all of our applicants (new and renewing) based on performance or predicted positive impact on our Continuum’s performance measures. </a:t>
            </a:r>
          </a:p>
          <a:p>
            <a:endParaRPr lang="en-US" dirty="0">
              <a:latin typeface="Aptos" panose="020B0004020202020204" pitchFamily="34" charset="0"/>
            </a:endParaRPr>
          </a:p>
          <a:p>
            <a:r>
              <a:rPr lang="en-US" dirty="0">
                <a:latin typeface="Aptos" panose="020B0004020202020204" pitchFamily="34" charset="0"/>
              </a:rPr>
              <a:t>To determine a project’s performance, we use a Renewal Rating Tool and a New Project Rating Tool. These tools produce a numeric value to help us compare our applicants. </a:t>
            </a:r>
          </a:p>
        </p:txBody>
      </p:sp>
      <p:grpSp>
        <p:nvGrpSpPr>
          <p:cNvPr id="2" name="Group 1">
            <a:extLst>
              <a:ext uri="{FF2B5EF4-FFF2-40B4-BE49-F238E27FC236}">
                <a16:creationId xmlns:a16="http://schemas.microsoft.com/office/drawing/2014/main" id="{091B0391-D6F8-582B-78E8-FFF9394E2777}"/>
              </a:ext>
            </a:extLst>
          </p:cNvPr>
          <p:cNvGrpSpPr/>
          <p:nvPr/>
        </p:nvGrpSpPr>
        <p:grpSpPr>
          <a:xfrm>
            <a:off x="740568" y="4347493"/>
            <a:ext cx="7662863" cy="2031325"/>
            <a:chOff x="740568" y="5457825"/>
            <a:chExt cx="7662863" cy="1044818"/>
          </a:xfrm>
        </p:grpSpPr>
        <p:sp>
          <p:nvSpPr>
            <p:cNvPr id="3" name="Rectangle: Rounded Corners 2">
              <a:extLst>
                <a:ext uri="{FF2B5EF4-FFF2-40B4-BE49-F238E27FC236}">
                  <a16:creationId xmlns:a16="http://schemas.microsoft.com/office/drawing/2014/main" id="{79EDFD9F-0A2B-9F97-B2A0-F75109AA4D69}"/>
                </a:ext>
              </a:extLst>
            </p:cNvPr>
            <p:cNvSpPr/>
            <p:nvPr/>
          </p:nvSpPr>
          <p:spPr>
            <a:xfrm>
              <a:off x="740568" y="5457825"/>
              <a:ext cx="7662863" cy="1044818"/>
            </a:xfrm>
            <a:prstGeom prst="roundRect">
              <a:avLst/>
            </a:prstGeom>
            <a:solidFill>
              <a:schemeClr val="bg1"/>
            </a:solidFill>
            <a:ln w="57150">
              <a:solidFill>
                <a:srgbClr val="FFD9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01785C4-3639-2629-E284-5931248A5F41}"/>
                </a:ext>
              </a:extLst>
            </p:cNvPr>
            <p:cNvSpPr txBox="1"/>
            <p:nvPr/>
          </p:nvSpPr>
          <p:spPr>
            <a:xfrm>
              <a:off x="1079895" y="5638443"/>
              <a:ext cx="6984208" cy="759868"/>
            </a:xfrm>
            <a:prstGeom prst="rect">
              <a:avLst/>
            </a:prstGeom>
            <a:noFill/>
          </p:spPr>
          <p:txBody>
            <a:bodyPr wrap="square" rtlCol="0">
              <a:spAutoFit/>
            </a:bodyPr>
            <a:lstStyle/>
            <a:p>
              <a:r>
                <a:rPr lang="en-US" dirty="0">
                  <a:latin typeface="Aptos" panose="020B0004020202020204" pitchFamily="34" charset="0"/>
                </a:rPr>
                <a:t>The most current version of the New Project Rating Tool is located on the CoC’s website, under the </a:t>
              </a:r>
              <a:r>
                <a:rPr lang="en-US" dirty="0">
                  <a:latin typeface="Aptos" panose="020B0004020202020204" pitchFamily="34" charset="0"/>
                  <a:hlinkClick r:id="rId2"/>
                </a:rPr>
                <a:t>Funding</a:t>
              </a:r>
              <a:r>
                <a:rPr lang="en-US" dirty="0">
                  <a:latin typeface="Aptos" panose="020B0004020202020204" pitchFamily="34" charset="0"/>
                </a:rPr>
                <a:t> page. </a:t>
              </a:r>
            </a:p>
            <a:p>
              <a:endParaRPr lang="en-US" dirty="0">
                <a:latin typeface="Aptos" panose="020B0004020202020204" pitchFamily="34" charset="0"/>
              </a:endParaRPr>
            </a:p>
            <a:p>
              <a:r>
                <a:rPr lang="en-US" dirty="0">
                  <a:latin typeface="Aptos" panose="020B0004020202020204" pitchFamily="34" charset="0"/>
                </a:rPr>
                <a:t>As of 2024, the Grants Committee is working to make edits to the New Project Tool to help compare new projects to renewing projects. </a:t>
              </a:r>
            </a:p>
          </p:txBody>
        </p:sp>
      </p:grpSp>
    </p:spTree>
    <p:extLst>
      <p:ext uri="{BB962C8B-B14F-4D97-AF65-F5344CB8AC3E}">
        <p14:creationId xmlns:p14="http://schemas.microsoft.com/office/powerpoint/2010/main" val="2727937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A6A5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D0793C0-127F-649C-14A2-2030658D7A7E}"/>
              </a:ext>
            </a:extLst>
          </p:cNvPr>
          <p:cNvSpPr txBox="1">
            <a:spLocks/>
          </p:cNvSpPr>
          <p:nvPr/>
        </p:nvSpPr>
        <p:spPr>
          <a:xfrm>
            <a:off x="569495" y="35535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FFD930"/>
                </a:solidFill>
                <a:latin typeface="Verdana Pro Cond Black" panose="020F0502020204030204" pitchFamily="34" charset="0"/>
                <a:cs typeface="MoolBoran" panose="020F0502020204030204" pitchFamily="34" charset="0"/>
              </a:rPr>
              <a:t>Step three</a:t>
            </a:r>
          </a:p>
        </p:txBody>
      </p:sp>
      <p:sp>
        <p:nvSpPr>
          <p:cNvPr id="13" name="Title 1">
            <a:extLst>
              <a:ext uri="{FF2B5EF4-FFF2-40B4-BE49-F238E27FC236}">
                <a16:creationId xmlns:a16="http://schemas.microsoft.com/office/drawing/2014/main" id="{CE763304-E549-90A5-5FB6-E41C9FF3037C}"/>
              </a:ext>
            </a:extLst>
          </p:cNvPr>
          <p:cNvSpPr txBox="1">
            <a:spLocks/>
          </p:cNvSpPr>
          <p:nvPr/>
        </p:nvSpPr>
        <p:spPr>
          <a:xfrm>
            <a:off x="561975" y="57322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FFEBD3"/>
                </a:solidFill>
                <a:latin typeface="Verdana Pro Cond Black" panose="020F0502020204030204" pitchFamily="34" charset="0"/>
                <a:cs typeface="MoolBoran" panose="020F0502020204030204" pitchFamily="34" charset="0"/>
              </a:rPr>
              <a:t>Creating our priority listing</a:t>
            </a:r>
          </a:p>
        </p:txBody>
      </p:sp>
      <p:sp>
        <p:nvSpPr>
          <p:cNvPr id="2" name="Rectangle: Rounded Corners 1">
            <a:extLst>
              <a:ext uri="{FF2B5EF4-FFF2-40B4-BE49-F238E27FC236}">
                <a16:creationId xmlns:a16="http://schemas.microsoft.com/office/drawing/2014/main" id="{87D40E14-3AA1-B398-FA37-754DC2309D3C}"/>
              </a:ext>
            </a:extLst>
          </p:cNvPr>
          <p:cNvSpPr/>
          <p:nvPr/>
        </p:nvSpPr>
        <p:spPr>
          <a:xfrm>
            <a:off x="569496" y="1686445"/>
            <a:ext cx="3812005" cy="4816198"/>
          </a:xfrm>
          <a:prstGeom prst="round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7BF943F-5716-6AB4-20BB-ABEDFF15C361}"/>
              </a:ext>
            </a:extLst>
          </p:cNvPr>
          <p:cNvSpPr/>
          <p:nvPr/>
        </p:nvSpPr>
        <p:spPr>
          <a:xfrm>
            <a:off x="4762500" y="1686445"/>
            <a:ext cx="3812005" cy="4816198"/>
          </a:xfrm>
          <a:prstGeom prst="round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137B416-0C76-C8AD-1445-4333A4D864B4}"/>
              </a:ext>
            </a:extLst>
          </p:cNvPr>
          <p:cNvSpPr txBox="1">
            <a:spLocks/>
          </p:cNvSpPr>
          <p:nvPr/>
        </p:nvSpPr>
        <p:spPr>
          <a:xfrm>
            <a:off x="5233799" y="1819275"/>
            <a:ext cx="2869406" cy="486656"/>
          </a:xfrm>
          <a:prstGeom prst="rect">
            <a:avLst/>
          </a:prstGeom>
        </p:spPr>
        <p:txBody>
          <a:bodyPr anchor="b">
            <a:normAutofit fontScale="85000" lnSpcReduction="1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3A6A51"/>
                </a:solidFill>
                <a:latin typeface="Verdana Pro Cond Black" panose="020F0502020204030204" pitchFamily="34" charset="0"/>
                <a:cs typeface="MoolBoran" panose="020F0502020204030204" pitchFamily="34" charset="0"/>
              </a:rPr>
              <a:t>CoC procedure</a:t>
            </a:r>
          </a:p>
        </p:txBody>
      </p:sp>
      <p:sp>
        <p:nvSpPr>
          <p:cNvPr id="5" name="Title 1">
            <a:extLst>
              <a:ext uri="{FF2B5EF4-FFF2-40B4-BE49-F238E27FC236}">
                <a16:creationId xmlns:a16="http://schemas.microsoft.com/office/drawing/2014/main" id="{9A75CD23-DF55-2891-BD28-BEA1BE1A6544}"/>
              </a:ext>
            </a:extLst>
          </p:cNvPr>
          <p:cNvSpPr txBox="1">
            <a:spLocks/>
          </p:cNvSpPr>
          <p:nvPr/>
        </p:nvSpPr>
        <p:spPr>
          <a:xfrm>
            <a:off x="1040795" y="1819275"/>
            <a:ext cx="2869406" cy="486656"/>
          </a:xfrm>
          <a:prstGeom prst="rect">
            <a:avLst/>
          </a:prstGeom>
        </p:spPr>
        <p:txBody>
          <a:bodyPr anchor="b">
            <a:normAutofit fontScale="85000" lnSpcReduction="1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3A6A51"/>
                </a:solidFill>
                <a:latin typeface="Verdana Pro Cond Black" panose="020F0502020204030204" pitchFamily="34" charset="0"/>
                <a:cs typeface="MoolBoran" panose="020F0502020204030204" pitchFamily="34" charset="0"/>
              </a:rPr>
              <a:t>ranking process</a:t>
            </a:r>
          </a:p>
        </p:txBody>
      </p:sp>
      <p:sp>
        <p:nvSpPr>
          <p:cNvPr id="6" name="TextBox 5">
            <a:extLst>
              <a:ext uri="{FF2B5EF4-FFF2-40B4-BE49-F238E27FC236}">
                <a16:creationId xmlns:a16="http://schemas.microsoft.com/office/drawing/2014/main" id="{1470D7CC-E25B-0A32-E578-CC07CEF23F6E}"/>
              </a:ext>
            </a:extLst>
          </p:cNvPr>
          <p:cNvSpPr txBox="1"/>
          <p:nvPr/>
        </p:nvSpPr>
        <p:spPr>
          <a:xfrm>
            <a:off x="684798" y="2401022"/>
            <a:ext cx="3581400" cy="458587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ptos" panose="020B0004020202020204" pitchFamily="34" charset="0"/>
              </a:rPr>
              <a:t>HUD Provides the CoC with our Annual Renewal Demand (ARD), which is equal to all of the projects eligible for renewal. </a:t>
            </a:r>
          </a:p>
          <a:p>
            <a:endParaRPr lang="en-US" sz="1000" dirty="0">
              <a:latin typeface="Aptos" panose="020B0004020202020204" pitchFamily="34" charset="0"/>
            </a:endParaRPr>
          </a:p>
          <a:p>
            <a:pPr marL="285750" indent="-285750">
              <a:buFont typeface="Arial" panose="020B0604020202020204" pitchFamily="34" charset="0"/>
              <a:buChar char="•"/>
            </a:pPr>
            <a:r>
              <a:rPr lang="en-US" sz="1400" dirty="0">
                <a:latin typeface="Aptos" panose="020B0004020202020204" pitchFamily="34" charset="0"/>
              </a:rPr>
              <a:t>We are also given an estimated CoC Bonus and DV Bonus. </a:t>
            </a:r>
          </a:p>
          <a:p>
            <a:pPr marL="285750" indent="-285750">
              <a:buFont typeface="Arial" panose="020B0604020202020204" pitchFamily="34" charset="0"/>
              <a:buChar char="•"/>
            </a:pPr>
            <a:endParaRPr lang="en-US" sz="1000" dirty="0">
              <a:latin typeface="Aptos" panose="020B0004020202020204" pitchFamily="34" charset="0"/>
            </a:endParaRPr>
          </a:p>
          <a:p>
            <a:pPr marL="285750" indent="-285750">
              <a:buFont typeface="Arial" panose="020B0604020202020204" pitchFamily="34" charset="0"/>
              <a:buChar char="•"/>
            </a:pPr>
            <a:r>
              <a:rPr lang="en-US" sz="1400" dirty="0">
                <a:latin typeface="Aptos" panose="020B0004020202020204" pitchFamily="34" charset="0"/>
              </a:rPr>
              <a:t>We are allowed to put 93% of our ARD in Tier 1, and the rest has to go in Tier 2. </a:t>
            </a:r>
          </a:p>
          <a:p>
            <a:endParaRPr lang="en-US" sz="1000" dirty="0">
              <a:latin typeface="Aptos" panose="020B0004020202020204" pitchFamily="34" charset="0"/>
            </a:endParaRPr>
          </a:p>
          <a:p>
            <a:pPr marL="285750" indent="-285750">
              <a:buFont typeface="Arial" panose="020B0604020202020204" pitchFamily="34" charset="0"/>
              <a:buChar char="•"/>
            </a:pPr>
            <a:r>
              <a:rPr lang="en-US" sz="1400" dirty="0">
                <a:latin typeface="Aptos" panose="020B0004020202020204" pitchFamily="34" charset="0"/>
              </a:rPr>
              <a:t>All Tier 2 projects are funded by the same criteria, no matter if they are CoC Bonus, DV Bonus, renewals, or reallocations: </a:t>
            </a:r>
          </a:p>
          <a:p>
            <a:pPr marL="742950" lvl="1" indent="-285750">
              <a:buFont typeface="Courier New" panose="02070309020205020404" pitchFamily="49" charset="0"/>
              <a:buChar char="o"/>
            </a:pPr>
            <a:r>
              <a:rPr lang="en-US" sz="1400" dirty="0">
                <a:latin typeface="Aptos" panose="020B0004020202020204" pitchFamily="34" charset="0"/>
              </a:rPr>
              <a:t>50 points based on CoC score</a:t>
            </a:r>
          </a:p>
          <a:p>
            <a:pPr marL="742950" lvl="1" indent="-285750">
              <a:buFont typeface="Courier New" panose="02070309020205020404" pitchFamily="49" charset="0"/>
              <a:buChar char="o"/>
            </a:pPr>
            <a:r>
              <a:rPr lang="en-US" sz="1400" dirty="0">
                <a:latin typeface="Aptos" panose="020B0004020202020204" pitchFamily="34" charset="0"/>
              </a:rPr>
              <a:t>40 points based on position on Priority Listing</a:t>
            </a:r>
          </a:p>
          <a:p>
            <a:pPr marL="742950" lvl="1" indent="-285750">
              <a:buFont typeface="Courier New" panose="02070309020205020404" pitchFamily="49" charset="0"/>
              <a:buChar char="o"/>
            </a:pPr>
            <a:r>
              <a:rPr lang="en-US" sz="1400" dirty="0">
                <a:latin typeface="Aptos" panose="020B0004020202020204" pitchFamily="34" charset="0"/>
              </a:rPr>
              <a:t>10 points based on Housing First</a:t>
            </a:r>
          </a:p>
          <a:p>
            <a:pPr marL="285750" indent="-285750">
              <a:buFont typeface="Arial" panose="020B0604020202020204" pitchFamily="34" charset="0"/>
              <a:buChar char="•"/>
            </a:pPr>
            <a:endParaRPr lang="en-US" sz="1600" dirty="0">
              <a:latin typeface="Aptos" panose="020B0004020202020204" pitchFamily="34" charset="0"/>
            </a:endParaRPr>
          </a:p>
          <a:p>
            <a:pPr marL="1200150" lvl="2" indent="-285750">
              <a:buFont typeface="Arial" panose="020B0604020202020204" pitchFamily="34" charset="0"/>
              <a:buChar char="•"/>
            </a:pPr>
            <a:endParaRPr lang="en-US" dirty="0">
              <a:latin typeface="Aptos" panose="020B0004020202020204" pitchFamily="34" charset="0"/>
            </a:endParaRPr>
          </a:p>
          <a:p>
            <a:endParaRPr lang="en-US" dirty="0"/>
          </a:p>
        </p:txBody>
      </p:sp>
      <p:sp>
        <p:nvSpPr>
          <p:cNvPr id="7" name="TextBox 6">
            <a:extLst>
              <a:ext uri="{FF2B5EF4-FFF2-40B4-BE49-F238E27FC236}">
                <a16:creationId xmlns:a16="http://schemas.microsoft.com/office/drawing/2014/main" id="{EED17801-C317-A249-7F24-F1013E5906AC}"/>
              </a:ext>
            </a:extLst>
          </p:cNvPr>
          <p:cNvSpPr txBox="1"/>
          <p:nvPr/>
        </p:nvSpPr>
        <p:spPr>
          <a:xfrm>
            <a:off x="4877804" y="2438761"/>
            <a:ext cx="3581400" cy="390876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ptos" panose="020B0004020202020204" pitchFamily="34" charset="0"/>
              </a:rPr>
              <a:t>Grants Committee creates the Priority Listing based solely on project score. We have historically placed new projects under renewal projects (Tier 2), since the CoC feels losing an existing project would be more damaging. However, this practice is up for discussion. </a:t>
            </a:r>
          </a:p>
          <a:p>
            <a:endParaRPr lang="en-US" sz="1400" dirty="0">
              <a:latin typeface="Aptos" panose="020B0004020202020204" pitchFamily="34" charset="0"/>
            </a:endParaRPr>
          </a:p>
          <a:p>
            <a:pPr marL="285750" indent="-285750">
              <a:buFont typeface="Arial" panose="020B0604020202020204" pitchFamily="34" charset="0"/>
              <a:buChar char="•"/>
            </a:pPr>
            <a:r>
              <a:rPr lang="en-US" sz="1400" dirty="0">
                <a:latin typeface="Aptos" panose="020B0004020202020204" pitchFamily="34" charset="0"/>
              </a:rPr>
              <a:t>Rating and Ranking committee reviews the Priority Listing and has full discretion to rearrange the listing if needed. They may elect to prioritize projects that serve certain populations, such as youth or victims or domestic violence. </a:t>
            </a:r>
          </a:p>
          <a:p>
            <a:pPr marL="285750" indent="-285750">
              <a:buFont typeface="Arial" panose="020B0604020202020204" pitchFamily="34" charset="0"/>
              <a:buChar char="•"/>
            </a:pPr>
            <a:endParaRPr lang="en-US" sz="1600" dirty="0">
              <a:latin typeface="Aptos" panose="020B0004020202020204" pitchFamily="34" charset="0"/>
            </a:endParaRPr>
          </a:p>
          <a:p>
            <a:pPr marL="1200150" lvl="2" indent="-285750">
              <a:buFont typeface="Arial" panose="020B0604020202020204" pitchFamily="34" charset="0"/>
              <a:buChar char="•"/>
            </a:pPr>
            <a:endParaRPr lang="en-US" dirty="0">
              <a:latin typeface="Aptos" panose="020B0004020202020204" pitchFamily="34" charset="0"/>
            </a:endParaRPr>
          </a:p>
          <a:p>
            <a:endParaRPr lang="en-US" dirty="0"/>
          </a:p>
        </p:txBody>
      </p:sp>
    </p:spTree>
    <p:extLst>
      <p:ext uri="{BB962C8B-B14F-4D97-AF65-F5344CB8AC3E}">
        <p14:creationId xmlns:p14="http://schemas.microsoft.com/office/powerpoint/2010/main" val="1854994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A6A5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D0793C0-127F-649C-14A2-2030658D7A7E}"/>
              </a:ext>
            </a:extLst>
          </p:cNvPr>
          <p:cNvSpPr txBox="1">
            <a:spLocks/>
          </p:cNvSpPr>
          <p:nvPr/>
        </p:nvSpPr>
        <p:spPr>
          <a:xfrm>
            <a:off x="569495" y="35535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a:solidFill>
                  <a:srgbClr val="FFD930"/>
                </a:solidFill>
                <a:latin typeface="Verdana Pro Cond Black" panose="020F0502020204030204" pitchFamily="34" charset="0"/>
                <a:cs typeface="MoolBoran" panose="020F0502020204030204" pitchFamily="34" charset="0"/>
              </a:rPr>
              <a:t>Step three</a:t>
            </a:r>
            <a:endParaRPr lang="en-US" spc="0" dirty="0">
              <a:solidFill>
                <a:srgbClr val="FFD930"/>
              </a:solidFill>
              <a:latin typeface="Verdana Pro Cond Black" panose="020F0502020204030204" pitchFamily="34" charset="0"/>
              <a:cs typeface="MoolBoran" panose="020F0502020204030204" pitchFamily="34" charset="0"/>
            </a:endParaRPr>
          </a:p>
        </p:txBody>
      </p:sp>
      <p:sp>
        <p:nvSpPr>
          <p:cNvPr id="13" name="Title 1">
            <a:extLst>
              <a:ext uri="{FF2B5EF4-FFF2-40B4-BE49-F238E27FC236}">
                <a16:creationId xmlns:a16="http://schemas.microsoft.com/office/drawing/2014/main" id="{CE763304-E549-90A5-5FB6-E41C9FF3037C}"/>
              </a:ext>
            </a:extLst>
          </p:cNvPr>
          <p:cNvSpPr txBox="1">
            <a:spLocks/>
          </p:cNvSpPr>
          <p:nvPr/>
        </p:nvSpPr>
        <p:spPr>
          <a:xfrm>
            <a:off x="561975" y="57322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a:solidFill>
                  <a:srgbClr val="FFEBD3"/>
                </a:solidFill>
                <a:latin typeface="Verdana Pro Cond Black" panose="020F0502020204030204" pitchFamily="34" charset="0"/>
                <a:cs typeface="MoolBoran" panose="020F0502020204030204" pitchFamily="34" charset="0"/>
              </a:rPr>
              <a:t>Creating our priority listing</a:t>
            </a:r>
            <a:endParaRPr lang="en-US" sz="3600" spc="0" dirty="0">
              <a:solidFill>
                <a:srgbClr val="FFEBD3"/>
              </a:solidFill>
              <a:latin typeface="Verdana Pro Cond Black" panose="020F0502020204030204" pitchFamily="34" charset="0"/>
              <a:cs typeface="MoolBoran" panose="020F0502020204030204" pitchFamily="34" charset="0"/>
            </a:endParaRPr>
          </a:p>
        </p:txBody>
      </p:sp>
      <p:pic>
        <p:nvPicPr>
          <p:cNvPr id="9" name="Picture 8">
            <a:extLst>
              <a:ext uri="{FF2B5EF4-FFF2-40B4-BE49-F238E27FC236}">
                <a16:creationId xmlns:a16="http://schemas.microsoft.com/office/drawing/2014/main" id="{E7C3BC08-D402-A53A-EFED-990E466E2002}"/>
              </a:ext>
            </a:extLst>
          </p:cNvPr>
          <p:cNvPicPr>
            <a:picLocks noChangeAspect="1"/>
          </p:cNvPicPr>
          <p:nvPr/>
        </p:nvPicPr>
        <p:blipFill>
          <a:blip r:embed="rId2"/>
          <a:stretch>
            <a:fillRect/>
          </a:stretch>
        </p:blipFill>
        <p:spPr>
          <a:xfrm>
            <a:off x="0" y="1838845"/>
            <a:ext cx="9144000" cy="4297414"/>
          </a:xfrm>
          <a:prstGeom prst="rect">
            <a:avLst/>
          </a:prstGeom>
        </p:spPr>
      </p:pic>
    </p:spTree>
    <p:extLst>
      <p:ext uri="{BB962C8B-B14F-4D97-AF65-F5344CB8AC3E}">
        <p14:creationId xmlns:p14="http://schemas.microsoft.com/office/powerpoint/2010/main" val="91172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358480" y="162806"/>
            <a:ext cx="8427040" cy="895350"/>
          </a:xfrm>
          <a:prstGeom prst="rect">
            <a:avLst/>
          </a:prstGeom>
        </p:spPr>
        <p:txBody>
          <a:bodyPr anchor="b">
            <a:normAutofit fontScale="775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3600" spc="0" dirty="0">
                <a:solidFill>
                  <a:srgbClr val="3A6A51"/>
                </a:solidFill>
                <a:latin typeface="Verdana Pro Cond Black" panose="020F0502020204030204" pitchFamily="34" charset="0"/>
                <a:cs typeface="MoolBoran" panose="020F0502020204030204" pitchFamily="34" charset="0"/>
              </a:rPr>
              <a:t>Increasing our chances for bonus funds</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3C3438-5819-3CED-48F4-352B7B2F326B}"/>
              </a:ext>
            </a:extLst>
          </p:cNvPr>
          <p:cNvSpPr txBox="1"/>
          <p:nvPr/>
        </p:nvSpPr>
        <p:spPr>
          <a:xfrm>
            <a:off x="571500" y="1332934"/>
            <a:ext cx="8001000" cy="3801041"/>
          </a:xfrm>
          <a:prstGeom prst="rect">
            <a:avLst/>
          </a:prstGeom>
          <a:noFill/>
        </p:spPr>
        <p:txBody>
          <a:bodyPr wrap="square" rtlCol="0">
            <a:spAutoFit/>
          </a:bodyPr>
          <a:lstStyle/>
          <a:p>
            <a:r>
              <a:rPr lang="en-US" dirty="0">
                <a:latin typeface="Aptos" panose="020B0004020202020204" pitchFamily="34" charset="0"/>
              </a:rPr>
              <a:t>In the first session today, we covered steps for the whole CoC to follow to improve our NOFO score and increase our chances for bonus funds. </a:t>
            </a:r>
          </a:p>
          <a:p>
            <a:endParaRPr lang="en-US" dirty="0">
              <a:latin typeface="Aptos" panose="020B0004020202020204" pitchFamily="34" charset="0"/>
            </a:endParaRPr>
          </a:p>
          <a:p>
            <a:r>
              <a:rPr lang="en-US" b="1" dirty="0">
                <a:latin typeface="Aptos" panose="020B0004020202020204" pitchFamily="34" charset="0"/>
              </a:rPr>
              <a:t>What new applicants can focus on</a:t>
            </a:r>
            <a:r>
              <a:rPr lang="en-US" dirty="0">
                <a:latin typeface="Aptos" panose="020B0004020202020204" pitchFamily="34" charset="0"/>
              </a:rPr>
              <a:t>: </a:t>
            </a:r>
          </a:p>
          <a:p>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Developing written formal agreements to be able to utilize housing subsidies or subsidized housing units which are not funded through the CoC or ESG in their program. </a:t>
            </a:r>
          </a:p>
          <a:p>
            <a:pPr marL="285750" indent="-285750">
              <a:buFont typeface="Arial" panose="020B0604020202020204" pitchFamily="34" charset="0"/>
              <a:buChar char="•"/>
            </a:pPr>
            <a:endParaRPr lang="en-US" sz="9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Developing written formal agreements with a healthcare provider, promising some form of services to program clients. </a:t>
            </a:r>
          </a:p>
          <a:p>
            <a:pPr marL="285750" indent="-285750">
              <a:buFont typeface="Arial" panose="020B0604020202020204" pitchFamily="34" charset="0"/>
              <a:buChar char="•"/>
            </a:pPr>
            <a:endParaRPr lang="en-US" sz="9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Helping increase our HMIS utilization rates </a:t>
            </a:r>
          </a:p>
          <a:p>
            <a:pPr marL="742950" lvl="1" indent="-285750">
              <a:buFont typeface="Arial" panose="020B0604020202020204" pitchFamily="34" charset="0"/>
              <a:buChar char="•"/>
            </a:pPr>
            <a:endParaRPr lang="en-US" dirty="0">
              <a:latin typeface="Aptos" panose="020B0004020202020204" pitchFamily="34" charset="0"/>
            </a:endParaRPr>
          </a:p>
        </p:txBody>
      </p:sp>
    </p:spTree>
    <p:extLst>
      <p:ext uri="{BB962C8B-B14F-4D97-AF65-F5344CB8AC3E}">
        <p14:creationId xmlns:p14="http://schemas.microsoft.com/office/powerpoint/2010/main" val="1992561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43D6A"/>
        </a:solidFill>
        <a:effectLst/>
      </p:bgPr>
    </p:bg>
    <p:spTree>
      <p:nvGrpSpPr>
        <p:cNvPr id="1" name=""/>
        <p:cNvGrpSpPr/>
        <p:nvPr/>
      </p:nvGrpSpPr>
      <p:grpSpPr>
        <a:xfrm>
          <a:off x="0" y="0"/>
          <a:ext cx="0" cy="0"/>
          <a:chOff x="0" y="0"/>
          <a:chExt cx="0" cy="0"/>
        </a:xfrm>
      </p:grpSpPr>
      <p:pic>
        <p:nvPicPr>
          <p:cNvPr id="2" name="Picture 1" descr="A pattern of colorful shapes&#10;&#10;Description automatically generated">
            <a:extLst>
              <a:ext uri="{FF2B5EF4-FFF2-40B4-BE49-F238E27FC236}">
                <a16:creationId xmlns:a16="http://schemas.microsoft.com/office/drawing/2014/main" id="{27D08D92-CCFD-426F-9B6A-EFC0712E2D36}"/>
              </a:ext>
            </a:extLst>
          </p:cNvPr>
          <p:cNvPicPr>
            <a:picLocks noChangeAspect="1"/>
          </p:cNvPicPr>
          <p:nvPr/>
        </p:nvPicPr>
        <p:blipFill rotWithShape="1">
          <a:blip r:embed="rId2">
            <a:extLst>
              <a:ext uri="{28A0092B-C50C-407E-A947-70E740481C1C}">
                <a14:useLocalDpi xmlns:a14="http://schemas.microsoft.com/office/drawing/2010/main" val="0"/>
              </a:ext>
            </a:extLst>
          </a:blip>
          <a:srcRect l="34285" r="14782"/>
          <a:stretch/>
        </p:blipFill>
        <p:spPr>
          <a:xfrm>
            <a:off x="6154124" y="0"/>
            <a:ext cx="3493009" cy="6857990"/>
          </a:xfrm>
          <a:prstGeom prst="rect">
            <a:avLst/>
          </a:prstGeom>
        </p:spPr>
      </p:pic>
      <p:sp>
        <p:nvSpPr>
          <p:cNvPr id="3" name="Title 1">
            <a:extLst>
              <a:ext uri="{FF2B5EF4-FFF2-40B4-BE49-F238E27FC236}">
                <a16:creationId xmlns:a16="http://schemas.microsoft.com/office/drawing/2014/main" id="{A855A366-DD5D-C733-0037-32EE54132DC6}"/>
              </a:ext>
            </a:extLst>
          </p:cNvPr>
          <p:cNvSpPr txBox="1">
            <a:spLocks/>
          </p:cNvSpPr>
          <p:nvPr/>
        </p:nvSpPr>
        <p:spPr>
          <a:xfrm>
            <a:off x="502848" y="706395"/>
            <a:ext cx="4974053" cy="197013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4400" spc="0" dirty="0">
                <a:solidFill>
                  <a:srgbClr val="FAFBF9"/>
                </a:solidFill>
                <a:latin typeface="Verdana Pro Cond Black" panose="020F0502020204030204" pitchFamily="34" charset="0"/>
                <a:cs typeface="MoolBoran" panose="020F0502020204030204" pitchFamily="34" charset="0"/>
              </a:rPr>
              <a:t>2024 NOFO Day of Learning</a:t>
            </a:r>
            <a:endParaRPr lang="en-US" sz="4400" spc="0" dirty="0">
              <a:latin typeface="Verdana Pro Cond Black" panose="020F0502020204030204" pitchFamily="34" charset="0"/>
              <a:cs typeface="MoolBoran" panose="020F0502020204030204" pitchFamily="34" charset="0"/>
            </a:endParaRPr>
          </a:p>
        </p:txBody>
      </p:sp>
      <p:sp>
        <p:nvSpPr>
          <p:cNvPr id="4" name="Title 1">
            <a:extLst>
              <a:ext uri="{FF2B5EF4-FFF2-40B4-BE49-F238E27FC236}">
                <a16:creationId xmlns:a16="http://schemas.microsoft.com/office/drawing/2014/main" id="{99C79DA8-5084-B846-5605-9D3BB3BECE56}"/>
              </a:ext>
            </a:extLst>
          </p:cNvPr>
          <p:cNvSpPr txBox="1">
            <a:spLocks/>
          </p:cNvSpPr>
          <p:nvPr/>
        </p:nvSpPr>
        <p:spPr>
          <a:xfrm>
            <a:off x="712369" y="3276600"/>
            <a:ext cx="4555009" cy="125730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FFD930"/>
                </a:solidFill>
                <a:latin typeface="Verdana Pro Cond Black" panose="020F0502020204030204" pitchFamily="34" charset="0"/>
                <a:cs typeface="MoolBoran" panose="020F0502020204030204" pitchFamily="34" charset="0"/>
              </a:rPr>
              <a:t>Part three: expansion q&amp;A for renewals</a:t>
            </a:r>
          </a:p>
        </p:txBody>
      </p:sp>
      <p:cxnSp>
        <p:nvCxnSpPr>
          <p:cNvPr id="6" name="Straight Connector 5">
            <a:extLst>
              <a:ext uri="{FF2B5EF4-FFF2-40B4-BE49-F238E27FC236}">
                <a16:creationId xmlns:a16="http://schemas.microsoft.com/office/drawing/2014/main" id="{071A95AA-779C-AB87-7B6C-F17882AC4A03}"/>
              </a:ext>
            </a:extLst>
          </p:cNvPr>
          <p:cNvCxnSpPr/>
          <p:nvPr/>
        </p:nvCxnSpPr>
        <p:spPr>
          <a:xfrm>
            <a:off x="502848" y="3048000"/>
            <a:ext cx="5155002" cy="0"/>
          </a:xfrm>
          <a:prstGeom prst="line">
            <a:avLst/>
          </a:prstGeom>
          <a:ln w="38100">
            <a:solidFill>
              <a:srgbClr val="FFEB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165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8261F-A283-18D5-341D-6D6B00C79B6B}"/>
              </a:ext>
            </a:extLst>
          </p:cNvPr>
          <p:cNvSpPr txBox="1"/>
          <p:nvPr/>
        </p:nvSpPr>
        <p:spPr>
          <a:xfrm>
            <a:off x="561975" y="2914650"/>
            <a:ext cx="8001000" cy="3139321"/>
          </a:xfrm>
          <a:prstGeom prst="rect">
            <a:avLst/>
          </a:prstGeom>
          <a:noFill/>
        </p:spPr>
        <p:txBody>
          <a:bodyPr wrap="square" rtlCol="0">
            <a:spAutoFit/>
          </a:bodyPr>
          <a:lstStyle/>
          <a:p>
            <a:r>
              <a:rPr lang="en-US" dirty="0">
                <a:latin typeface="Aptos" panose="020B0004020202020204" pitchFamily="34" charset="0"/>
              </a:rPr>
              <a:t>This session is designed to for existing CoC grantees that are interested in applying for an expansion grant to increase their total award. </a:t>
            </a:r>
          </a:p>
          <a:p>
            <a:endParaRPr lang="en-US" dirty="0">
              <a:latin typeface="Aptos" panose="020B0004020202020204" pitchFamily="34" charset="0"/>
            </a:endParaRPr>
          </a:p>
          <a:p>
            <a:r>
              <a:rPr lang="en-US" dirty="0">
                <a:latin typeface="Aptos" panose="020B0004020202020204" pitchFamily="34" charset="0"/>
              </a:rPr>
              <a:t>Because this is a Q&amp;A, I will not have too much content to present and will prioritize any questions you may have. Please feel free to speak up in person or on Zoom (or raise your hand on Zoom if that’s easier) at any time. </a:t>
            </a:r>
          </a:p>
          <a:p>
            <a:endParaRPr lang="en-US" dirty="0">
              <a:latin typeface="Aptos" panose="020B0004020202020204" pitchFamily="34" charset="0"/>
            </a:endParaRPr>
          </a:p>
          <a:p>
            <a:r>
              <a:rPr lang="en-US" dirty="0">
                <a:latin typeface="Aptos" panose="020B0004020202020204" pitchFamily="34" charset="0"/>
              </a:rPr>
              <a:t>At the end of this session, the goal is that you leave with an understanding on how to submit an expansion grant application and how that application will be ranked in our Priority Listing. </a:t>
            </a:r>
          </a:p>
          <a:p>
            <a:r>
              <a:rPr lang="en-US" dirty="0">
                <a:latin typeface="Aptos" panose="020B0004020202020204" pitchFamily="34" charset="0"/>
              </a:rPr>
              <a:t> </a:t>
            </a: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1052512" y="1759088"/>
            <a:ext cx="7038975" cy="895350"/>
          </a:xfrm>
          <a:prstGeom prst="rect">
            <a:avLst/>
          </a:prstGeom>
        </p:spPr>
        <p:txBody>
          <a:bodyPr anchor="b">
            <a:normAutofit fontScale="700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4000" spc="0" dirty="0">
                <a:solidFill>
                  <a:srgbClr val="A53B45"/>
                </a:solidFill>
                <a:latin typeface="Verdana Pro Cond Black" panose="020F0502020204030204" pitchFamily="34" charset="0"/>
                <a:cs typeface="MoolBoran" panose="020F0502020204030204" pitchFamily="34" charset="0"/>
              </a:rPr>
              <a:t>What to expect from this session</a:t>
            </a:r>
          </a:p>
        </p:txBody>
      </p:sp>
      <p:pic>
        <p:nvPicPr>
          <p:cNvPr id="4" name="Picture 3" descr="A pattern of colorful shapes&#10;&#10;Description automatically generated">
            <a:extLst>
              <a:ext uri="{FF2B5EF4-FFF2-40B4-BE49-F238E27FC236}">
                <a16:creationId xmlns:a16="http://schemas.microsoft.com/office/drawing/2014/main" id="{3C3D870A-D2E4-A3A1-7D9C-9B426CC868CA}"/>
              </a:ext>
            </a:extLst>
          </p:cNvPr>
          <p:cNvPicPr>
            <a:picLocks noChangeAspect="1"/>
          </p:cNvPicPr>
          <p:nvPr/>
        </p:nvPicPr>
        <p:blipFill rotWithShape="1">
          <a:blip r:embed="rId2">
            <a:extLst>
              <a:ext uri="{28A0092B-C50C-407E-A947-70E740481C1C}">
                <a14:useLocalDpi xmlns:a14="http://schemas.microsoft.com/office/drawing/2010/main" val="0"/>
              </a:ext>
            </a:extLst>
          </a:blip>
          <a:srcRect l="218" t="17778" r="338" b="60366"/>
          <a:stretch/>
        </p:blipFill>
        <p:spPr>
          <a:xfrm>
            <a:off x="0" y="1"/>
            <a:ext cx="9144000" cy="1498876"/>
          </a:xfrm>
          <a:prstGeom prst="rect">
            <a:avLst/>
          </a:prstGeom>
        </p:spPr>
      </p:pic>
    </p:spTree>
    <p:extLst>
      <p:ext uri="{BB962C8B-B14F-4D97-AF65-F5344CB8AC3E}">
        <p14:creationId xmlns:p14="http://schemas.microsoft.com/office/powerpoint/2010/main" val="3841869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43D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3E86-BAD5-F262-A21F-F7FB5B2E4E0A}"/>
              </a:ext>
            </a:extLst>
          </p:cNvPr>
          <p:cNvSpPr txBox="1">
            <a:spLocks/>
          </p:cNvSpPr>
          <p:nvPr/>
        </p:nvSpPr>
        <p:spPr>
          <a:xfrm>
            <a:off x="571498" y="598453"/>
            <a:ext cx="4974053" cy="742950"/>
          </a:xfrm>
          <a:prstGeom prst="rect">
            <a:avLst/>
          </a:prstGeom>
        </p:spPr>
        <p:txBody>
          <a:bodyPr anchor="b">
            <a:normAutofit fontScale="92500" lnSpcReduction="1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400" spc="0" dirty="0">
                <a:solidFill>
                  <a:srgbClr val="FFD930"/>
                </a:solidFill>
                <a:latin typeface="Verdana Pro Cond Black" panose="020F0502020204030204" pitchFamily="34" charset="0"/>
                <a:cs typeface="MoolBoran" panose="020F0502020204030204" pitchFamily="34" charset="0"/>
              </a:rPr>
              <a:t>Renewal basics</a:t>
            </a:r>
          </a:p>
        </p:txBody>
      </p:sp>
      <p:sp>
        <p:nvSpPr>
          <p:cNvPr id="3" name="TextBox 2">
            <a:extLst>
              <a:ext uri="{FF2B5EF4-FFF2-40B4-BE49-F238E27FC236}">
                <a16:creationId xmlns:a16="http://schemas.microsoft.com/office/drawing/2014/main" id="{8B88C2ED-E25E-C963-F07D-A39F6ED86BE0}"/>
              </a:ext>
            </a:extLst>
          </p:cNvPr>
          <p:cNvSpPr txBox="1"/>
          <p:nvPr/>
        </p:nvSpPr>
        <p:spPr>
          <a:xfrm>
            <a:off x="532184" y="1491371"/>
            <a:ext cx="8079632" cy="3385542"/>
          </a:xfrm>
          <a:prstGeom prst="rect">
            <a:avLst/>
          </a:prstGeom>
          <a:noFill/>
        </p:spPr>
        <p:txBody>
          <a:bodyPr wrap="square" rtlCol="0">
            <a:spAutoFit/>
          </a:bodyPr>
          <a:lstStyle/>
          <a:p>
            <a:pPr marL="457200" indent="-457200">
              <a:buFont typeface="+mj-lt"/>
              <a:buAutoNum type="arabicPeriod"/>
            </a:pPr>
            <a:r>
              <a:rPr lang="en-US" dirty="0">
                <a:solidFill>
                  <a:schemeClr val="bg1"/>
                </a:solidFill>
                <a:latin typeface="Aptos" panose="020B0004020202020204" pitchFamily="34" charset="0"/>
              </a:rPr>
              <a:t>All applicants will have to complete Part One every year. Part One of the application includes a review of application type, applicant profile, Congressional Districts, certification on a drug-free workplace, certification on lobbying, etc. </a:t>
            </a:r>
          </a:p>
          <a:p>
            <a:pPr marL="457200" indent="-457200">
              <a:buFont typeface="+mj-lt"/>
              <a:buAutoNum type="arabicPeriod"/>
            </a:pPr>
            <a:endParaRPr lang="en-US" dirty="0">
              <a:solidFill>
                <a:schemeClr val="bg1"/>
              </a:solidFill>
              <a:latin typeface="Aptos" panose="020B0004020202020204" pitchFamily="34" charset="0"/>
            </a:endParaRPr>
          </a:p>
          <a:p>
            <a:pPr marL="457200" indent="-457200">
              <a:buFont typeface="+mj-lt"/>
              <a:buAutoNum type="arabicPeriod"/>
            </a:pPr>
            <a:r>
              <a:rPr lang="en-US" dirty="0">
                <a:solidFill>
                  <a:schemeClr val="bg1"/>
                </a:solidFill>
                <a:latin typeface="Aptos" panose="020B0004020202020204" pitchFamily="34" charset="0"/>
              </a:rPr>
              <a:t>If it’s your first year renewing, you will still have to complete the remainder of the application, though most information auto-fills. </a:t>
            </a:r>
          </a:p>
          <a:p>
            <a:pPr marL="457200" indent="-457200">
              <a:buFont typeface="+mj-lt"/>
              <a:buAutoNum type="arabicPeriod"/>
            </a:pPr>
            <a:endParaRPr lang="en-US" dirty="0">
              <a:solidFill>
                <a:schemeClr val="bg1"/>
              </a:solidFill>
              <a:latin typeface="Aptos" panose="020B0004020202020204" pitchFamily="34" charset="0"/>
            </a:endParaRPr>
          </a:p>
          <a:p>
            <a:pPr marL="457200" indent="-457200">
              <a:buFont typeface="+mj-lt"/>
              <a:buAutoNum type="arabicPeriod"/>
            </a:pPr>
            <a:r>
              <a:rPr lang="en-US" dirty="0">
                <a:solidFill>
                  <a:schemeClr val="bg1"/>
                </a:solidFill>
                <a:latin typeface="Aptos" panose="020B0004020202020204" pitchFamily="34" charset="0"/>
              </a:rPr>
              <a:t>If it’s your second or greater year renewing, you have the opportunity to Submit Without Changes. This greatly reduces the pages you have to review.</a:t>
            </a:r>
          </a:p>
          <a:p>
            <a:pPr marL="457200" indent="-457200">
              <a:buFont typeface="+mj-lt"/>
              <a:buAutoNum type="arabicPeriod"/>
            </a:pPr>
            <a:endParaRPr lang="en-US" dirty="0">
              <a:solidFill>
                <a:schemeClr val="bg1"/>
              </a:solidFill>
              <a:latin typeface="Aptos" panose="020B0004020202020204" pitchFamily="34" charset="0"/>
            </a:endParaRPr>
          </a:p>
          <a:p>
            <a:endParaRPr lang="en-US" sz="1600" dirty="0">
              <a:solidFill>
                <a:schemeClr val="bg1"/>
              </a:solidFill>
              <a:latin typeface="Aptos" panose="020B0004020202020204" pitchFamily="34" charset="0"/>
            </a:endParaRPr>
          </a:p>
        </p:txBody>
      </p:sp>
      <p:grpSp>
        <p:nvGrpSpPr>
          <p:cNvPr id="4" name="Group 3">
            <a:extLst>
              <a:ext uri="{FF2B5EF4-FFF2-40B4-BE49-F238E27FC236}">
                <a16:creationId xmlns:a16="http://schemas.microsoft.com/office/drawing/2014/main" id="{0FD93678-0345-F8ED-A064-322C3251374E}"/>
              </a:ext>
            </a:extLst>
          </p:cNvPr>
          <p:cNvGrpSpPr/>
          <p:nvPr/>
        </p:nvGrpSpPr>
        <p:grpSpPr>
          <a:xfrm>
            <a:off x="532184" y="4876913"/>
            <a:ext cx="8131918" cy="1588738"/>
            <a:chOff x="740568" y="5457825"/>
            <a:chExt cx="7662863" cy="1935804"/>
          </a:xfrm>
        </p:grpSpPr>
        <p:sp>
          <p:nvSpPr>
            <p:cNvPr id="5" name="Rectangle: Rounded Corners 4">
              <a:extLst>
                <a:ext uri="{FF2B5EF4-FFF2-40B4-BE49-F238E27FC236}">
                  <a16:creationId xmlns:a16="http://schemas.microsoft.com/office/drawing/2014/main" id="{416F85EA-4655-A50D-AB8E-9FD3E32C1FDD}"/>
                </a:ext>
              </a:extLst>
            </p:cNvPr>
            <p:cNvSpPr/>
            <p:nvPr/>
          </p:nvSpPr>
          <p:spPr>
            <a:xfrm>
              <a:off x="740568" y="5457825"/>
              <a:ext cx="7662863" cy="1935804"/>
            </a:xfrm>
            <a:prstGeom prst="roundRect">
              <a:avLst/>
            </a:prstGeom>
            <a:solidFill>
              <a:schemeClr val="bg1"/>
            </a:solidFill>
            <a:ln w="57150">
              <a:solidFill>
                <a:srgbClr val="FFD9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0399FD-0DAE-302A-9E68-A317E20DB7E3}"/>
                </a:ext>
              </a:extLst>
            </p:cNvPr>
            <p:cNvSpPr txBox="1"/>
            <p:nvPr/>
          </p:nvSpPr>
          <p:spPr>
            <a:xfrm>
              <a:off x="968191" y="5573399"/>
              <a:ext cx="7207617" cy="1422008"/>
            </a:xfrm>
            <a:prstGeom prst="rect">
              <a:avLst/>
            </a:prstGeom>
            <a:noFill/>
          </p:spPr>
          <p:txBody>
            <a:bodyPr wrap="square" rtlCol="0">
              <a:spAutoFit/>
            </a:bodyPr>
            <a:lstStyle/>
            <a:p>
              <a:r>
                <a:rPr lang="en-US" sz="1400" dirty="0">
                  <a:latin typeface="Aptos" panose="020B0004020202020204" pitchFamily="34" charset="0"/>
                </a:rPr>
                <a:t>You may </a:t>
              </a:r>
              <a:r>
                <a:rPr lang="en-US" sz="1400" b="1" dirty="0">
                  <a:latin typeface="Aptos" panose="020B0004020202020204" pitchFamily="34" charset="0"/>
                </a:rPr>
                <a:t>not</a:t>
              </a:r>
              <a:r>
                <a:rPr lang="en-US" sz="1400" dirty="0">
                  <a:latin typeface="Aptos" panose="020B0004020202020204" pitchFamily="34" charset="0"/>
                </a:rPr>
                <a:t> Submit Without Changes if: </a:t>
              </a:r>
            </a:p>
            <a:p>
              <a:endParaRPr lang="en-US" sz="600" dirty="0">
                <a:latin typeface="Aptos" panose="020B0004020202020204" pitchFamily="34" charset="0"/>
              </a:endParaRPr>
            </a:p>
            <a:p>
              <a:pPr marL="285750" indent="-285750">
                <a:buFont typeface="Arial" panose="020B0604020202020204" pitchFamily="34" charset="0"/>
                <a:buChar char="•"/>
              </a:pPr>
              <a:r>
                <a:rPr lang="en-US" sz="1400" dirty="0"/>
                <a:t>HUD placed a condition on last year’s application requiring your organization to adjust information (e.g., units, unit configuration, BLIs)</a:t>
              </a:r>
            </a:p>
            <a:p>
              <a:pPr marL="285750" indent="-285750">
                <a:buFont typeface="Arial" panose="020B0604020202020204" pitchFamily="34" charset="0"/>
                <a:buChar char="•"/>
              </a:pPr>
              <a:endParaRPr lang="en-US" sz="700" dirty="0"/>
            </a:p>
            <a:p>
              <a:pPr marL="285750" indent="-285750">
                <a:buFont typeface="Arial" panose="020B0604020202020204" pitchFamily="34" charset="0"/>
                <a:buChar char="•"/>
              </a:pPr>
              <a:r>
                <a:rPr lang="en-US" sz="1400" dirty="0"/>
                <a:t>You executed a grant agreement amendment resulting in changes needed to the renewal project application</a:t>
              </a:r>
              <a:endParaRPr lang="en-US" sz="1600" dirty="0">
                <a:latin typeface="Aptos" panose="020B0004020202020204" pitchFamily="34" charset="0"/>
              </a:endParaRPr>
            </a:p>
          </p:txBody>
        </p:sp>
      </p:grpSp>
    </p:spTree>
    <p:extLst>
      <p:ext uri="{BB962C8B-B14F-4D97-AF65-F5344CB8AC3E}">
        <p14:creationId xmlns:p14="http://schemas.microsoft.com/office/powerpoint/2010/main" val="2645005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43D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3E86-BAD5-F262-A21F-F7FB5B2E4E0A}"/>
              </a:ext>
            </a:extLst>
          </p:cNvPr>
          <p:cNvSpPr txBox="1">
            <a:spLocks/>
          </p:cNvSpPr>
          <p:nvPr/>
        </p:nvSpPr>
        <p:spPr>
          <a:xfrm>
            <a:off x="571498" y="598453"/>
            <a:ext cx="4974053" cy="742950"/>
          </a:xfrm>
          <a:prstGeom prst="rect">
            <a:avLst/>
          </a:prstGeom>
        </p:spPr>
        <p:txBody>
          <a:bodyPr anchor="b">
            <a:normAutofit fontScale="92500" lnSpcReduction="1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400" spc="0" dirty="0">
                <a:solidFill>
                  <a:srgbClr val="FFD930"/>
                </a:solidFill>
                <a:latin typeface="Verdana Pro Cond Black" panose="020F0502020204030204" pitchFamily="34" charset="0"/>
                <a:cs typeface="MoolBoran" panose="020F0502020204030204" pitchFamily="34" charset="0"/>
              </a:rPr>
              <a:t>Renewal basics</a:t>
            </a:r>
          </a:p>
        </p:txBody>
      </p:sp>
      <p:sp>
        <p:nvSpPr>
          <p:cNvPr id="3" name="TextBox 2">
            <a:extLst>
              <a:ext uri="{FF2B5EF4-FFF2-40B4-BE49-F238E27FC236}">
                <a16:creationId xmlns:a16="http://schemas.microsoft.com/office/drawing/2014/main" id="{8B88C2ED-E25E-C963-F07D-A39F6ED86BE0}"/>
              </a:ext>
            </a:extLst>
          </p:cNvPr>
          <p:cNvSpPr txBox="1"/>
          <p:nvPr/>
        </p:nvSpPr>
        <p:spPr>
          <a:xfrm>
            <a:off x="532184" y="1400579"/>
            <a:ext cx="8079632" cy="5324535"/>
          </a:xfrm>
          <a:prstGeom prst="rect">
            <a:avLst/>
          </a:prstGeom>
          <a:noFill/>
        </p:spPr>
        <p:txBody>
          <a:bodyPr wrap="square" rtlCol="0">
            <a:spAutoFit/>
          </a:bodyPr>
          <a:lstStyle/>
          <a:p>
            <a:pPr marL="457200" indent="-457200">
              <a:buFont typeface="+mj-lt"/>
              <a:buAutoNum type="arabicPeriod" startAt="4"/>
            </a:pPr>
            <a:r>
              <a:rPr lang="en-US" dirty="0">
                <a:solidFill>
                  <a:schemeClr val="bg1"/>
                </a:solidFill>
                <a:latin typeface="Aptos" panose="020B0004020202020204" pitchFamily="34" charset="0"/>
              </a:rPr>
              <a:t>You are limited as to what you can change on your renewal grant: </a:t>
            </a:r>
          </a:p>
          <a:p>
            <a:pPr marL="914400" lvl="1" indent="-457200">
              <a:buFont typeface="Arial" panose="020B0604020202020204" pitchFamily="34" charset="0"/>
              <a:buChar char="•"/>
            </a:pPr>
            <a:r>
              <a:rPr lang="en-US" dirty="0">
                <a:solidFill>
                  <a:schemeClr val="bg1"/>
                </a:solidFill>
                <a:latin typeface="Aptos" panose="020B0004020202020204" pitchFamily="34" charset="0"/>
              </a:rPr>
              <a:t>Add or edit a subrecipient </a:t>
            </a:r>
          </a:p>
          <a:p>
            <a:pPr marL="914400" lvl="1" indent="-457200">
              <a:buFont typeface="Arial" panose="020B0604020202020204" pitchFamily="34" charset="0"/>
              <a:buChar char="•"/>
            </a:pPr>
            <a:r>
              <a:rPr lang="en-US" dirty="0">
                <a:solidFill>
                  <a:schemeClr val="bg1"/>
                </a:solidFill>
                <a:latin typeface="Aptos" panose="020B0004020202020204" pitchFamily="34" charset="0"/>
              </a:rPr>
              <a:t>Review and update project description </a:t>
            </a:r>
          </a:p>
          <a:p>
            <a:pPr marL="914400" lvl="1" indent="-457200">
              <a:buFont typeface="Arial" panose="020B0604020202020204" pitchFamily="34" charset="0"/>
              <a:buChar char="•"/>
            </a:pPr>
            <a:r>
              <a:rPr lang="en-US" dirty="0">
                <a:solidFill>
                  <a:schemeClr val="bg1"/>
                </a:solidFill>
                <a:latin typeface="Aptos" panose="020B0004020202020204" pitchFamily="34" charset="0"/>
              </a:rPr>
              <a:t>Review and update services provided </a:t>
            </a:r>
          </a:p>
          <a:p>
            <a:pPr marL="914400" lvl="1" indent="-457200">
              <a:buFont typeface="Arial" panose="020B0604020202020204" pitchFamily="34" charset="0"/>
              <a:buChar char="•"/>
            </a:pPr>
            <a:r>
              <a:rPr lang="en-US" dirty="0">
                <a:solidFill>
                  <a:schemeClr val="bg1"/>
                </a:solidFill>
                <a:latin typeface="Aptos" panose="020B0004020202020204" pitchFamily="34" charset="0"/>
              </a:rPr>
              <a:t>Review and update sources of match</a:t>
            </a:r>
          </a:p>
          <a:p>
            <a:endParaRPr lang="en-US" dirty="0">
              <a:solidFill>
                <a:schemeClr val="bg1"/>
              </a:solidFill>
              <a:latin typeface="Aptos" panose="020B0004020202020204" pitchFamily="34" charset="0"/>
            </a:endParaRPr>
          </a:p>
          <a:p>
            <a:pPr marL="342900" indent="-342900">
              <a:buAutoNum type="arabicPeriod" startAt="5"/>
            </a:pPr>
            <a:r>
              <a:rPr lang="en-US" dirty="0">
                <a:solidFill>
                  <a:schemeClr val="bg1"/>
                </a:solidFill>
                <a:latin typeface="Aptos" panose="020B0004020202020204" pitchFamily="34" charset="0"/>
              </a:rPr>
              <a:t>  You may change your households/persons served if your budget is being 	reduced due to reallocation. </a:t>
            </a:r>
          </a:p>
          <a:p>
            <a:pPr marL="342900" indent="-342900">
              <a:buAutoNum type="arabicPeriod" startAt="5"/>
            </a:pPr>
            <a:endParaRPr lang="en-US" dirty="0">
              <a:solidFill>
                <a:schemeClr val="bg1"/>
              </a:solidFill>
              <a:latin typeface="Aptos" panose="020B0004020202020204" pitchFamily="34" charset="0"/>
            </a:endParaRPr>
          </a:p>
          <a:p>
            <a:pPr marL="342900" indent="-342900">
              <a:buAutoNum type="arabicPeriod" startAt="5"/>
            </a:pPr>
            <a:r>
              <a:rPr lang="en-US" dirty="0">
                <a:solidFill>
                  <a:schemeClr val="bg1"/>
                </a:solidFill>
                <a:latin typeface="Aptos" panose="020B0004020202020204" pitchFamily="34" charset="0"/>
              </a:rPr>
              <a:t>   You may </a:t>
            </a:r>
            <a:r>
              <a:rPr lang="en-US" b="1" u="sng" dirty="0">
                <a:solidFill>
                  <a:schemeClr val="bg1"/>
                </a:solidFill>
                <a:latin typeface="Aptos" panose="020B0004020202020204" pitchFamily="34" charset="0"/>
              </a:rPr>
              <a:t>not</a:t>
            </a:r>
            <a:r>
              <a:rPr lang="en-US" u="sng" dirty="0">
                <a:solidFill>
                  <a:schemeClr val="bg1"/>
                </a:solidFill>
                <a:latin typeface="Aptos" panose="020B0004020202020204" pitchFamily="34" charset="0"/>
              </a:rPr>
              <a:t> </a:t>
            </a:r>
            <a:r>
              <a:rPr lang="en-US" dirty="0">
                <a:solidFill>
                  <a:schemeClr val="bg1"/>
                </a:solidFill>
                <a:latin typeface="Aptos" panose="020B0004020202020204" pitchFamily="34" charset="0"/>
              </a:rPr>
              <a:t>request an increase in a renewal project’s total Annual  </a:t>
            </a:r>
          </a:p>
          <a:p>
            <a:r>
              <a:rPr lang="en-US" dirty="0">
                <a:solidFill>
                  <a:schemeClr val="bg1"/>
                </a:solidFill>
                <a:latin typeface="Aptos" panose="020B0004020202020204" pitchFamily="34" charset="0"/>
              </a:rPr>
              <a:t>	Renewal Amount  (ARA). </a:t>
            </a:r>
          </a:p>
          <a:p>
            <a:endParaRPr lang="en-US" u="sng" dirty="0">
              <a:solidFill>
                <a:schemeClr val="bg1"/>
              </a:solidFill>
              <a:latin typeface="Aptos" panose="020B0004020202020204" pitchFamily="34" charset="0"/>
            </a:endParaRPr>
          </a:p>
          <a:p>
            <a:r>
              <a:rPr lang="en-US" dirty="0">
                <a:solidFill>
                  <a:schemeClr val="bg1"/>
                </a:solidFill>
                <a:latin typeface="Aptos" panose="020B0004020202020204" pitchFamily="34" charset="0"/>
              </a:rPr>
              <a:t>	You may </a:t>
            </a:r>
            <a:r>
              <a:rPr lang="en-US" b="1" u="sng" dirty="0">
                <a:solidFill>
                  <a:schemeClr val="bg1"/>
                </a:solidFill>
                <a:latin typeface="Aptos" panose="020B0004020202020204" pitchFamily="34" charset="0"/>
              </a:rPr>
              <a:t>not</a:t>
            </a:r>
            <a:r>
              <a:rPr lang="en-US" dirty="0">
                <a:solidFill>
                  <a:schemeClr val="bg1"/>
                </a:solidFill>
                <a:latin typeface="Aptos" panose="020B0004020202020204" pitchFamily="34" charset="0"/>
              </a:rPr>
              <a:t> request any shifting of funds of more than 10 percent from one  	budget line item (BLI) to another BLI, unless it is due to reallocation.</a:t>
            </a:r>
          </a:p>
          <a:p>
            <a:endParaRPr lang="en-US" dirty="0">
              <a:solidFill>
                <a:schemeClr val="bg1"/>
              </a:solidFill>
              <a:latin typeface="Aptos" panose="020B0004020202020204" pitchFamily="34" charset="0"/>
            </a:endParaRPr>
          </a:p>
          <a:p>
            <a:r>
              <a:rPr lang="en-US" dirty="0">
                <a:solidFill>
                  <a:schemeClr val="bg1"/>
                </a:solidFill>
                <a:latin typeface="Aptos" panose="020B0004020202020204" pitchFamily="34" charset="0"/>
              </a:rPr>
              <a:t>	You may </a:t>
            </a:r>
            <a:r>
              <a:rPr lang="en-US" b="1" u="sng" dirty="0">
                <a:solidFill>
                  <a:schemeClr val="bg1"/>
                </a:solidFill>
                <a:latin typeface="Aptos" panose="020B0004020202020204" pitchFamily="34" charset="0"/>
              </a:rPr>
              <a:t>not</a:t>
            </a:r>
            <a:r>
              <a:rPr lang="en-US" u="sng" dirty="0">
                <a:solidFill>
                  <a:schemeClr val="bg1"/>
                </a:solidFill>
                <a:latin typeface="Aptos" panose="020B0004020202020204" pitchFamily="34" charset="0"/>
              </a:rPr>
              <a:t> </a:t>
            </a:r>
            <a:r>
              <a:rPr lang="en-US" dirty="0">
                <a:solidFill>
                  <a:schemeClr val="bg1"/>
                </a:solidFill>
                <a:latin typeface="Aptos" panose="020B0004020202020204" pitchFamily="34" charset="0"/>
              </a:rPr>
              <a:t>request a change in the configuration counts in units or 	bedrooms in a Rental Assistance BLI, unless it is due to reallocation. </a:t>
            </a:r>
          </a:p>
          <a:p>
            <a:pPr marL="914400" lvl="1" indent="-457200">
              <a:buFont typeface="Arial" panose="020B0604020202020204" pitchFamily="34" charset="0"/>
              <a:buChar char="•"/>
            </a:pPr>
            <a:endParaRPr lang="en-US" dirty="0">
              <a:solidFill>
                <a:schemeClr val="bg1"/>
              </a:solidFill>
              <a:latin typeface="Aptos" panose="020B0004020202020204" pitchFamily="34" charset="0"/>
            </a:endParaRPr>
          </a:p>
          <a:p>
            <a:endParaRPr lang="en-US" sz="1600" dirty="0">
              <a:solidFill>
                <a:schemeClr val="bg1"/>
              </a:solidFill>
              <a:latin typeface="Aptos" panose="020B0004020202020204" pitchFamily="34" charset="0"/>
            </a:endParaRPr>
          </a:p>
        </p:txBody>
      </p:sp>
    </p:spTree>
    <p:extLst>
      <p:ext uri="{BB962C8B-B14F-4D97-AF65-F5344CB8AC3E}">
        <p14:creationId xmlns:p14="http://schemas.microsoft.com/office/powerpoint/2010/main" val="129263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8261F-A283-18D5-341D-6D6B00C79B6B}"/>
              </a:ext>
            </a:extLst>
          </p:cNvPr>
          <p:cNvSpPr txBox="1"/>
          <p:nvPr/>
        </p:nvSpPr>
        <p:spPr>
          <a:xfrm>
            <a:off x="561974" y="1593859"/>
            <a:ext cx="8048625" cy="3970318"/>
          </a:xfrm>
          <a:prstGeom prst="rect">
            <a:avLst/>
          </a:prstGeom>
          <a:noFill/>
        </p:spPr>
        <p:txBody>
          <a:bodyPr wrap="square" rtlCol="0">
            <a:spAutoFit/>
          </a:bodyPr>
          <a:lstStyle/>
          <a:p>
            <a:r>
              <a:rPr lang="en-US" dirty="0">
                <a:latin typeface="Aptos" panose="020B0004020202020204" pitchFamily="34" charset="0"/>
              </a:rPr>
              <a:t>The actual NOFO is the written announcement that signifies the beginning of the annual CoC Program Funding Competition. But when we talk about the Funding Competition, we often refer to whole process as the “</a:t>
            </a:r>
            <a:r>
              <a:rPr lang="en-US" b="1" dirty="0">
                <a:latin typeface="Aptos" panose="020B0004020202020204" pitchFamily="34" charset="0"/>
              </a:rPr>
              <a:t>NOFO</a:t>
            </a:r>
            <a:r>
              <a:rPr lang="en-US" dirty="0">
                <a:latin typeface="Aptos" panose="020B0004020202020204" pitchFamily="34" charset="0"/>
              </a:rPr>
              <a:t>”. </a:t>
            </a:r>
          </a:p>
          <a:p>
            <a:endParaRPr lang="en-US" dirty="0">
              <a:latin typeface="Aptos" panose="020B0004020202020204" pitchFamily="34" charset="0"/>
            </a:endParaRPr>
          </a:p>
          <a:p>
            <a:r>
              <a:rPr lang="en-US" dirty="0">
                <a:latin typeface="Aptos" panose="020B0004020202020204" pitchFamily="34" charset="0"/>
              </a:rPr>
              <a:t>The NOFO (the whole process) is made up of two parts: </a:t>
            </a:r>
          </a:p>
          <a:p>
            <a:endParaRPr lang="en-US" dirty="0">
              <a:latin typeface="Aptos" panose="020B0004020202020204" pitchFamily="34" charset="0"/>
            </a:endParaRPr>
          </a:p>
          <a:p>
            <a:pPr marL="342900" indent="-342900">
              <a:buFont typeface="+mj-lt"/>
              <a:buAutoNum type="arabicPeriod"/>
            </a:pPr>
            <a:r>
              <a:rPr lang="en-US" dirty="0">
                <a:latin typeface="Aptos" panose="020B0004020202020204" pitchFamily="34" charset="0"/>
              </a:rPr>
              <a:t>Agencies that are seeking funding from the CoC will submit their project applications, whether they are creating a new project or renewing an existing project. </a:t>
            </a:r>
          </a:p>
          <a:p>
            <a:pPr marL="342900" indent="-342900">
              <a:buFont typeface="+mj-lt"/>
              <a:buAutoNum type="arabicPeriod"/>
            </a:pPr>
            <a:endParaRPr lang="en-US" dirty="0">
              <a:latin typeface="Aptos" panose="020B0004020202020204" pitchFamily="34" charset="0"/>
            </a:endParaRPr>
          </a:p>
          <a:p>
            <a:pPr marL="342900" indent="-342900">
              <a:buFont typeface="+mj-lt"/>
              <a:buAutoNum type="arabicPeriod"/>
            </a:pPr>
            <a:r>
              <a:rPr lang="en-US" dirty="0">
                <a:latin typeface="Aptos" panose="020B0004020202020204" pitchFamily="34" charset="0"/>
              </a:rPr>
              <a:t>The Lead Agency/Collaborative Applicant, United Housing Connections, will submit a Collaborative Application. The Collaborative Application is a long, narrative-based application that summarizes the work we’re doing as a coalition– not just the work of one agency. This is what is scored by HUD. </a:t>
            </a: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4" y="393126"/>
            <a:ext cx="7848601" cy="891908"/>
          </a:xfrm>
          <a:prstGeom prst="rect">
            <a:avLst/>
          </a:prstGeom>
        </p:spPr>
        <p:txBody>
          <a:bodyPr anchor="b">
            <a:normAutofit fontScale="925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3200" spc="0" dirty="0">
                <a:solidFill>
                  <a:srgbClr val="8B7282"/>
                </a:solidFill>
                <a:latin typeface="Verdana Pro Cond Black" panose="020F0502020204030204" pitchFamily="34" charset="0"/>
                <a:cs typeface="MoolBoran" panose="020F0502020204030204" pitchFamily="34" charset="0"/>
              </a:rPr>
              <a:t>NOFO: Notice of Funding Opportunity</a:t>
            </a:r>
          </a:p>
        </p:txBody>
      </p:sp>
      <p:sp>
        <p:nvSpPr>
          <p:cNvPr id="9" name="Rectangle 8">
            <a:extLst>
              <a:ext uri="{FF2B5EF4-FFF2-40B4-BE49-F238E27FC236}">
                <a16:creationId xmlns:a16="http://schemas.microsoft.com/office/drawing/2014/main" id="{DC7865C5-3680-C6A5-8A65-27F549263EBC}"/>
              </a:ext>
            </a:extLst>
          </p:cNvPr>
          <p:cNvSpPr/>
          <p:nvPr/>
        </p:nvSpPr>
        <p:spPr>
          <a:xfrm>
            <a:off x="8410576" y="6246710"/>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853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579838F-7ADD-E6AC-0229-8A5BFA931F7F}"/>
              </a:ext>
            </a:extLst>
          </p:cNvPr>
          <p:cNvGrpSpPr/>
          <p:nvPr/>
        </p:nvGrpSpPr>
        <p:grpSpPr>
          <a:xfrm>
            <a:off x="533694" y="461912"/>
            <a:ext cx="7903296" cy="1621412"/>
            <a:chOff x="533694" y="461912"/>
            <a:chExt cx="7903296" cy="1621412"/>
          </a:xfrm>
        </p:grpSpPr>
        <p:sp>
          <p:nvSpPr>
            <p:cNvPr id="8" name="Rectangle: Rounded Corners 7">
              <a:extLst>
                <a:ext uri="{FF2B5EF4-FFF2-40B4-BE49-F238E27FC236}">
                  <a16:creationId xmlns:a16="http://schemas.microsoft.com/office/drawing/2014/main" id="{9A97DFF0-6BB2-5D4F-28EC-84268406F424}"/>
                </a:ext>
              </a:extLst>
            </p:cNvPr>
            <p:cNvSpPr/>
            <p:nvPr/>
          </p:nvSpPr>
          <p:spPr>
            <a:xfrm>
              <a:off x="533695" y="461912"/>
              <a:ext cx="3463270" cy="63888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7817BB2-E0FE-1D56-8A10-9ECF5F4FD019}"/>
                </a:ext>
              </a:extLst>
            </p:cNvPr>
            <p:cNvGrpSpPr/>
            <p:nvPr/>
          </p:nvGrpSpPr>
          <p:grpSpPr>
            <a:xfrm>
              <a:off x="533694" y="461912"/>
              <a:ext cx="7903296" cy="1621412"/>
              <a:chOff x="533694" y="461912"/>
              <a:chExt cx="7903296" cy="1621412"/>
            </a:xfrm>
          </p:grpSpPr>
          <p:sp>
            <p:nvSpPr>
              <p:cNvPr id="2" name="Title 1">
                <a:extLst>
                  <a:ext uri="{FF2B5EF4-FFF2-40B4-BE49-F238E27FC236}">
                    <a16:creationId xmlns:a16="http://schemas.microsoft.com/office/drawing/2014/main" id="{5A7022B7-1711-7ED4-2E16-3711C518CA8F}"/>
                  </a:ext>
                </a:extLst>
              </p:cNvPr>
              <p:cNvSpPr txBox="1">
                <a:spLocks/>
              </p:cNvSpPr>
              <p:nvPr/>
            </p:nvSpPr>
            <p:spPr>
              <a:xfrm>
                <a:off x="533694" y="461912"/>
                <a:ext cx="3463270" cy="638887"/>
              </a:xfrm>
              <a:prstGeom prst="rect">
                <a:avLst/>
              </a:prstGeom>
            </p:spPr>
            <p:txBody>
              <a:bodyPr anchor="b">
                <a:normAutofit fontScale="925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343D6A"/>
                    </a:solidFill>
                    <a:latin typeface="Verdana Pro Cond Black" panose="020F0502020204030204" pitchFamily="34" charset="0"/>
                    <a:cs typeface="MoolBoran" panose="020F0502020204030204" pitchFamily="34" charset="0"/>
                  </a:rPr>
                  <a:t>consoli</a:t>
                </a:r>
                <a:r>
                  <a:rPr lang="en-US" sz="3600" spc="0" dirty="0">
                    <a:solidFill>
                      <a:srgbClr val="222468"/>
                    </a:solidFill>
                    <a:latin typeface="Verdana Pro Cond Black" panose="020F0502020204030204" pitchFamily="34" charset="0"/>
                    <a:cs typeface="MoolBoran" panose="020F0502020204030204" pitchFamily="34" charset="0"/>
                  </a:rPr>
                  <a:t>d</a:t>
                </a:r>
                <a:r>
                  <a:rPr lang="en-US" sz="3600" spc="0" dirty="0">
                    <a:solidFill>
                      <a:srgbClr val="343D6A"/>
                    </a:solidFill>
                    <a:latin typeface="Verdana Pro Cond Black" panose="020F0502020204030204" pitchFamily="34" charset="0"/>
                    <a:cs typeface="MoolBoran" panose="020F0502020204030204" pitchFamily="34" charset="0"/>
                  </a:rPr>
                  <a:t>ation</a:t>
                </a:r>
              </a:p>
            </p:txBody>
          </p:sp>
          <p:sp>
            <p:nvSpPr>
              <p:cNvPr id="4" name="Rectangle: Rounded Corners 3">
                <a:extLst>
                  <a:ext uri="{FF2B5EF4-FFF2-40B4-BE49-F238E27FC236}">
                    <a16:creationId xmlns:a16="http://schemas.microsoft.com/office/drawing/2014/main" id="{40D4AF01-84A2-C81A-C902-A7135C2FBE22}"/>
                  </a:ext>
                </a:extLst>
              </p:cNvPr>
              <p:cNvSpPr/>
              <p:nvPr/>
            </p:nvSpPr>
            <p:spPr>
              <a:xfrm>
                <a:off x="533694" y="1100799"/>
                <a:ext cx="7903296" cy="982525"/>
              </a:xfrm>
              <a:prstGeom prst="roundRect">
                <a:avLst/>
              </a:prstGeom>
              <a:noFill/>
              <a:ln w="190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17C6FBDC-50D9-A2DC-1F3C-88856E511D79}"/>
              </a:ext>
            </a:extLst>
          </p:cNvPr>
          <p:cNvGrpSpPr/>
          <p:nvPr/>
        </p:nvGrpSpPr>
        <p:grpSpPr>
          <a:xfrm>
            <a:off x="533694" y="4424125"/>
            <a:ext cx="7903296" cy="1621412"/>
            <a:chOff x="533694" y="461912"/>
            <a:chExt cx="7903296" cy="1621412"/>
          </a:xfrm>
        </p:grpSpPr>
        <p:sp>
          <p:nvSpPr>
            <p:cNvPr id="16" name="Rectangle: Rounded Corners 15">
              <a:extLst>
                <a:ext uri="{FF2B5EF4-FFF2-40B4-BE49-F238E27FC236}">
                  <a16:creationId xmlns:a16="http://schemas.microsoft.com/office/drawing/2014/main" id="{D01EAA32-F64F-AD30-4FBD-C233286404F9}"/>
                </a:ext>
              </a:extLst>
            </p:cNvPr>
            <p:cNvSpPr/>
            <p:nvPr/>
          </p:nvSpPr>
          <p:spPr>
            <a:xfrm>
              <a:off x="533695" y="461912"/>
              <a:ext cx="3463270" cy="63888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4EB29E4-9E42-A25F-FEFF-9E6E74D78F0E}"/>
                </a:ext>
              </a:extLst>
            </p:cNvPr>
            <p:cNvGrpSpPr/>
            <p:nvPr/>
          </p:nvGrpSpPr>
          <p:grpSpPr>
            <a:xfrm>
              <a:off x="533694" y="461912"/>
              <a:ext cx="7903296" cy="1621412"/>
              <a:chOff x="533694" y="461912"/>
              <a:chExt cx="7903296" cy="1621412"/>
            </a:xfrm>
          </p:grpSpPr>
          <p:sp>
            <p:nvSpPr>
              <p:cNvPr id="18" name="Title 1">
                <a:extLst>
                  <a:ext uri="{FF2B5EF4-FFF2-40B4-BE49-F238E27FC236}">
                    <a16:creationId xmlns:a16="http://schemas.microsoft.com/office/drawing/2014/main" id="{FFF0C28D-E47F-661B-D18B-0E612533D752}"/>
                  </a:ext>
                </a:extLst>
              </p:cNvPr>
              <p:cNvSpPr txBox="1">
                <a:spLocks/>
              </p:cNvSpPr>
              <p:nvPr/>
            </p:nvSpPr>
            <p:spPr>
              <a:xfrm>
                <a:off x="533694" y="461912"/>
                <a:ext cx="3463270" cy="638887"/>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3300" spc="0" dirty="0">
                    <a:solidFill>
                      <a:srgbClr val="343D6A"/>
                    </a:solidFill>
                    <a:latin typeface="Verdana Pro Cond Black" panose="020F0502020204030204" pitchFamily="34" charset="0"/>
                    <a:cs typeface="MoolBoran" panose="020F0502020204030204" pitchFamily="34" charset="0"/>
                  </a:rPr>
                  <a:t>transition</a:t>
                </a:r>
              </a:p>
            </p:txBody>
          </p:sp>
          <p:sp>
            <p:nvSpPr>
              <p:cNvPr id="19" name="Rectangle: Rounded Corners 18">
                <a:extLst>
                  <a:ext uri="{FF2B5EF4-FFF2-40B4-BE49-F238E27FC236}">
                    <a16:creationId xmlns:a16="http://schemas.microsoft.com/office/drawing/2014/main" id="{E9EE403B-33F6-66A1-988A-B2F020FFA4EC}"/>
                  </a:ext>
                </a:extLst>
              </p:cNvPr>
              <p:cNvSpPr/>
              <p:nvPr/>
            </p:nvSpPr>
            <p:spPr>
              <a:xfrm>
                <a:off x="533694" y="1100799"/>
                <a:ext cx="7903296" cy="982525"/>
              </a:xfrm>
              <a:prstGeom prst="roundRect">
                <a:avLst/>
              </a:prstGeom>
              <a:noFill/>
              <a:ln w="190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0" name="Group 19">
            <a:extLst>
              <a:ext uri="{FF2B5EF4-FFF2-40B4-BE49-F238E27FC236}">
                <a16:creationId xmlns:a16="http://schemas.microsoft.com/office/drawing/2014/main" id="{E22F67BF-17F4-3C7F-AD61-C55C3C07F04A}"/>
              </a:ext>
            </a:extLst>
          </p:cNvPr>
          <p:cNvGrpSpPr/>
          <p:nvPr/>
        </p:nvGrpSpPr>
        <p:grpSpPr>
          <a:xfrm>
            <a:off x="533694" y="2377123"/>
            <a:ext cx="7988136" cy="1621413"/>
            <a:chOff x="533694" y="461911"/>
            <a:chExt cx="7988136" cy="1621413"/>
          </a:xfrm>
        </p:grpSpPr>
        <p:sp>
          <p:nvSpPr>
            <p:cNvPr id="21" name="Rectangle: Rounded Corners 20">
              <a:extLst>
                <a:ext uri="{FF2B5EF4-FFF2-40B4-BE49-F238E27FC236}">
                  <a16:creationId xmlns:a16="http://schemas.microsoft.com/office/drawing/2014/main" id="{5AAEAEB3-9081-4A63-457A-B8A0ADA9BEB6}"/>
                </a:ext>
              </a:extLst>
            </p:cNvPr>
            <p:cNvSpPr/>
            <p:nvPr/>
          </p:nvSpPr>
          <p:spPr>
            <a:xfrm>
              <a:off x="4973720" y="461911"/>
              <a:ext cx="3463270" cy="638887"/>
            </a:xfrm>
            <a:prstGeom prst="roundRect">
              <a:avLst/>
            </a:prstGeom>
            <a:solidFill>
              <a:schemeClr val="bg2">
                <a:lumMod val="9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ECBD978-E9C1-4B4F-933C-F312474F0798}"/>
                </a:ext>
              </a:extLst>
            </p:cNvPr>
            <p:cNvGrpSpPr/>
            <p:nvPr/>
          </p:nvGrpSpPr>
          <p:grpSpPr>
            <a:xfrm>
              <a:off x="533694" y="461911"/>
              <a:ext cx="7988136" cy="1621413"/>
              <a:chOff x="533694" y="461911"/>
              <a:chExt cx="7988136" cy="1621413"/>
            </a:xfrm>
          </p:grpSpPr>
          <p:sp>
            <p:nvSpPr>
              <p:cNvPr id="23" name="Title 1">
                <a:extLst>
                  <a:ext uri="{FF2B5EF4-FFF2-40B4-BE49-F238E27FC236}">
                    <a16:creationId xmlns:a16="http://schemas.microsoft.com/office/drawing/2014/main" id="{19D219CD-1409-2A95-2BAB-874076395E22}"/>
                  </a:ext>
                </a:extLst>
              </p:cNvPr>
              <p:cNvSpPr txBox="1">
                <a:spLocks/>
              </p:cNvSpPr>
              <p:nvPr/>
            </p:nvSpPr>
            <p:spPr>
              <a:xfrm>
                <a:off x="5058560" y="461911"/>
                <a:ext cx="3463270" cy="638887"/>
              </a:xfrm>
              <a:prstGeom prst="rect">
                <a:avLst/>
              </a:prstGeom>
              <a:ln>
                <a:noFill/>
              </a:ln>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3300" spc="0" dirty="0">
                    <a:solidFill>
                      <a:srgbClr val="343D6A"/>
                    </a:solidFill>
                    <a:latin typeface="Verdana Pro Cond Black" panose="020F0502020204030204" pitchFamily="34" charset="0"/>
                    <a:cs typeface="MoolBoran" panose="020F0502020204030204" pitchFamily="34" charset="0"/>
                  </a:rPr>
                  <a:t>reallocation</a:t>
                </a:r>
              </a:p>
            </p:txBody>
          </p:sp>
          <p:sp>
            <p:nvSpPr>
              <p:cNvPr id="24" name="Rectangle: Rounded Corners 23">
                <a:extLst>
                  <a:ext uri="{FF2B5EF4-FFF2-40B4-BE49-F238E27FC236}">
                    <a16:creationId xmlns:a16="http://schemas.microsoft.com/office/drawing/2014/main" id="{58C238E7-47A3-BD33-CBC8-E820770E57DE}"/>
                  </a:ext>
                </a:extLst>
              </p:cNvPr>
              <p:cNvSpPr/>
              <p:nvPr/>
            </p:nvSpPr>
            <p:spPr>
              <a:xfrm>
                <a:off x="533694" y="1100799"/>
                <a:ext cx="7903296" cy="982525"/>
              </a:xfrm>
              <a:prstGeom prst="roundRect">
                <a:avLst/>
              </a:prstGeom>
              <a:noFill/>
              <a:ln w="190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TextBox 24">
            <a:extLst>
              <a:ext uri="{FF2B5EF4-FFF2-40B4-BE49-F238E27FC236}">
                <a16:creationId xmlns:a16="http://schemas.microsoft.com/office/drawing/2014/main" id="{1CBE5FB4-88A8-5186-F407-DAE5E6ED33AF}"/>
              </a:ext>
            </a:extLst>
          </p:cNvPr>
          <p:cNvSpPr txBox="1"/>
          <p:nvPr/>
        </p:nvSpPr>
        <p:spPr>
          <a:xfrm>
            <a:off x="707010" y="1244339"/>
            <a:ext cx="7390615" cy="646331"/>
          </a:xfrm>
          <a:prstGeom prst="rect">
            <a:avLst/>
          </a:prstGeom>
          <a:noFill/>
        </p:spPr>
        <p:txBody>
          <a:bodyPr wrap="square" rtlCol="0">
            <a:spAutoFit/>
          </a:bodyPr>
          <a:lstStyle/>
          <a:p>
            <a:r>
              <a:rPr lang="en-US" dirty="0">
                <a:latin typeface="Aptos" panose="020B0004020202020204" pitchFamily="34" charset="0"/>
              </a:rPr>
              <a:t>Combining two or more renewing projects with the same agency and the same component type. </a:t>
            </a:r>
          </a:p>
        </p:txBody>
      </p:sp>
      <p:sp>
        <p:nvSpPr>
          <p:cNvPr id="26" name="TextBox 25">
            <a:extLst>
              <a:ext uri="{FF2B5EF4-FFF2-40B4-BE49-F238E27FC236}">
                <a16:creationId xmlns:a16="http://schemas.microsoft.com/office/drawing/2014/main" id="{0A17D52D-D109-DEFE-90BA-3E1B8ABD0442}"/>
              </a:ext>
            </a:extLst>
          </p:cNvPr>
          <p:cNvSpPr txBox="1"/>
          <p:nvPr/>
        </p:nvSpPr>
        <p:spPr>
          <a:xfrm>
            <a:off x="707009" y="3184107"/>
            <a:ext cx="7390615" cy="646331"/>
          </a:xfrm>
          <a:prstGeom prst="rect">
            <a:avLst/>
          </a:prstGeom>
          <a:noFill/>
        </p:spPr>
        <p:txBody>
          <a:bodyPr wrap="square" rtlCol="0">
            <a:spAutoFit/>
          </a:bodyPr>
          <a:lstStyle/>
          <a:p>
            <a:r>
              <a:rPr lang="en-US" dirty="0">
                <a:latin typeface="Aptos" panose="020B0004020202020204" pitchFamily="34" charset="0"/>
              </a:rPr>
              <a:t>Relinquishing full or partial awards to create opportunities for new projects or project expansions. </a:t>
            </a:r>
          </a:p>
        </p:txBody>
      </p:sp>
      <p:sp>
        <p:nvSpPr>
          <p:cNvPr id="27" name="TextBox 26">
            <a:extLst>
              <a:ext uri="{FF2B5EF4-FFF2-40B4-BE49-F238E27FC236}">
                <a16:creationId xmlns:a16="http://schemas.microsoft.com/office/drawing/2014/main" id="{A502496A-F025-06B2-BC28-9D5E7718C969}"/>
              </a:ext>
            </a:extLst>
          </p:cNvPr>
          <p:cNvSpPr txBox="1"/>
          <p:nvPr/>
        </p:nvSpPr>
        <p:spPr>
          <a:xfrm>
            <a:off x="707008" y="5303935"/>
            <a:ext cx="7390615" cy="369332"/>
          </a:xfrm>
          <a:prstGeom prst="rect">
            <a:avLst/>
          </a:prstGeom>
          <a:noFill/>
        </p:spPr>
        <p:txBody>
          <a:bodyPr wrap="square" rtlCol="0">
            <a:spAutoFit/>
          </a:bodyPr>
          <a:lstStyle/>
          <a:p>
            <a:r>
              <a:rPr lang="en-US" dirty="0">
                <a:latin typeface="Aptos" panose="020B0004020202020204" pitchFamily="34" charset="0"/>
              </a:rPr>
              <a:t>Process of changing a project’s component type over a one-year period. </a:t>
            </a:r>
          </a:p>
        </p:txBody>
      </p:sp>
    </p:spTree>
    <p:extLst>
      <p:ext uri="{BB962C8B-B14F-4D97-AF65-F5344CB8AC3E}">
        <p14:creationId xmlns:p14="http://schemas.microsoft.com/office/powerpoint/2010/main" val="1386637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546754"/>
            <a:ext cx="8427040" cy="714301"/>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343D6A"/>
                </a:solidFill>
                <a:latin typeface="Verdana Pro Cond Black" panose="020F0502020204030204" pitchFamily="34" charset="0"/>
                <a:cs typeface="MoolBoran" panose="020F0502020204030204" pitchFamily="34" charset="0"/>
              </a:rPr>
              <a:t>expansion</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ED1CFB-0A83-E92D-10E3-82985C206085}"/>
              </a:ext>
            </a:extLst>
          </p:cNvPr>
          <p:cNvSpPr txBox="1"/>
          <p:nvPr/>
        </p:nvSpPr>
        <p:spPr>
          <a:xfrm>
            <a:off x="571500" y="1261055"/>
            <a:ext cx="8001000" cy="1361014"/>
          </a:xfrm>
          <a:prstGeom prst="rect">
            <a:avLst/>
          </a:prstGeom>
          <a:noFill/>
        </p:spPr>
        <p:txBody>
          <a:bodyPr wrap="square" rtlCol="0">
            <a:spAutoFit/>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Aptos" panose="020B0004020202020204" pitchFamily="34" charset="0"/>
              </a:rPr>
              <a:t>The process used by renewal project applicants to submit a new project application to add funds to a project to expand its current operations by adding units, beds, persons served, services provided to existing program participants.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latin typeface="Aptos" panose="020B0004020202020204" pitchFamily="34" charset="0"/>
              </a:rPr>
              <a:t> </a:t>
            </a:r>
          </a:p>
        </p:txBody>
      </p:sp>
      <p:sp>
        <p:nvSpPr>
          <p:cNvPr id="11" name="Rectangle: Rounded Corners 10">
            <a:extLst>
              <a:ext uri="{FF2B5EF4-FFF2-40B4-BE49-F238E27FC236}">
                <a16:creationId xmlns:a16="http://schemas.microsoft.com/office/drawing/2014/main" id="{59C9F84C-A705-1F7D-EB5E-475CA192BF53}"/>
              </a:ext>
            </a:extLst>
          </p:cNvPr>
          <p:cNvSpPr/>
          <p:nvPr/>
        </p:nvSpPr>
        <p:spPr>
          <a:xfrm>
            <a:off x="581023" y="2488677"/>
            <a:ext cx="8010525" cy="3822569"/>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488210-217B-211D-D05B-F323B42A4E1E}"/>
              </a:ext>
            </a:extLst>
          </p:cNvPr>
          <p:cNvSpPr txBox="1"/>
          <p:nvPr/>
        </p:nvSpPr>
        <p:spPr>
          <a:xfrm>
            <a:off x="942432" y="2897638"/>
            <a:ext cx="7287705" cy="3648691"/>
          </a:xfrm>
          <a:prstGeom prst="rect">
            <a:avLst/>
          </a:prstGeom>
          <a:noFill/>
        </p:spPr>
        <p:txBody>
          <a:bodyPr wrap="square" rtlCol="0">
            <a:spAutoFit/>
          </a:bodyPr>
          <a:lstStyle/>
          <a:p>
            <a:pPr marL="0" marR="0">
              <a:lnSpc>
                <a:spcPct val="107000"/>
              </a:lnSpc>
              <a:spcBef>
                <a:spcPts val="0"/>
              </a:spcBef>
              <a:spcAft>
                <a:spcPts val="800"/>
              </a:spcAft>
            </a:pPr>
            <a:r>
              <a:rPr lang="en-US" sz="1600" b="1" kern="100" dirty="0">
                <a:effectLst/>
                <a:latin typeface="Aptos" panose="020B0004020202020204" pitchFamily="34" charset="0"/>
                <a:ea typeface="Aptos" panose="020B0004020202020204" pitchFamily="34" charset="0"/>
                <a:cs typeface="Aptos" panose="020B0004020202020204" pitchFamily="34" charset="0"/>
              </a:rPr>
              <a:t>Existing Renewal: </a:t>
            </a:r>
            <a:r>
              <a:rPr lang="en-US" sz="1600" kern="100" dirty="0">
                <a:effectLst/>
                <a:latin typeface="Aptos" panose="020B0004020202020204" pitchFamily="34" charset="0"/>
                <a:ea typeface="Aptos" panose="020B0004020202020204" pitchFamily="34" charset="0"/>
                <a:cs typeface="Aptos" panose="020B0004020202020204" pitchFamily="34" charset="0"/>
              </a:rPr>
              <a:t>Submit renewal application with the activities and budget as written in current grant agreement. </a:t>
            </a:r>
            <a:r>
              <a:rPr lang="en-US" sz="1600" kern="100" dirty="0">
                <a:latin typeface="Aptos" panose="020B0004020202020204" pitchFamily="34" charset="0"/>
                <a:ea typeface="Aptos" panose="020B0004020202020204" pitchFamily="34" charset="0"/>
                <a:cs typeface="Aptos" panose="020B0004020202020204" pitchFamily="34" charset="0"/>
              </a:rPr>
              <a:t>The project name of the existing renewal should match the project name on the GIW. </a:t>
            </a:r>
          </a:p>
          <a:p>
            <a:pPr marL="0" marR="0">
              <a:lnSpc>
                <a:spcPct val="107000"/>
              </a:lnSpc>
              <a:spcBef>
                <a:spcPts val="0"/>
              </a:spcBef>
              <a:spcAft>
                <a:spcPts val="800"/>
              </a:spcAft>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b="1" kern="100" dirty="0">
                <a:latin typeface="Aptos" panose="020B0004020202020204" pitchFamily="34" charset="0"/>
                <a:ea typeface="Aptos" panose="020B0004020202020204" pitchFamily="34" charset="0"/>
                <a:cs typeface="Times New Roman" panose="02020603050405020304" pitchFamily="18" charset="0"/>
              </a:rPr>
              <a:t>Expansion: </a:t>
            </a:r>
            <a:r>
              <a:rPr lang="en-US" sz="1600" kern="100" dirty="0">
                <a:latin typeface="Aptos" panose="020B0004020202020204" pitchFamily="34" charset="0"/>
                <a:ea typeface="Aptos" panose="020B0004020202020204" pitchFamily="34" charset="0"/>
                <a:cs typeface="Times New Roman" panose="02020603050405020304" pitchFamily="18" charset="0"/>
              </a:rPr>
              <a:t>Create and submit a new project application that includes the activities and budget for the newly expanded portion of the project. The name of the expansion should be the same as the existing renewal, with “Expansion” tagged on the end. </a:t>
            </a:r>
          </a:p>
          <a:p>
            <a:pPr marL="0" marR="0">
              <a:lnSpc>
                <a:spcPct val="107000"/>
              </a:lnSpc>
              <a:spcBef>
                <a:spcPts val="0"/>
              </a:spcBef>
              <a:spcAft>
                <a:spcPts val="800"/>
              </a:spcAft>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kern="100" dirty="0">
                <a:latin typeface="Aptos" panose="020B0004020202020204" pitchFamily="34" charset="0"/>
                <a:ea typeface="Aptos" panose="020B0004020202020204" pitchFamily="34" charset="0"/>
                <a:cs typeface="Times New Roman" panose="02020603050405020304" pitchFamily="18" charset="0"/>
              </a:rPr>
              <a:t>**Expansions can be created with CoC bonus funds, DV bonus funds, or reallocated funds. The exception is that </a:t>
            </a:r>
            <a:r>
              <a:rPr lang="en-US" sz="1600" dirty="0">
                <a:latin typeface="Aptos" panose="020B0004020202020204" pitchFamily="34" charset="0"/>
              </a:rPr>
              <a:t>DV Bonus funds cannot be used to expand a PSH project.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latin typeface="Aptos" panose="020B0004020202020204" pitchFamily="34" charset="0"/>
              </a:rPr>
              <a:t> </a:t>
            </a:r>
          </a:p>
        </p:txBody>
      </p:sp>
    </p:spTree>
    <p:extLst>
      <p:ext uri="{BB962C8B-B14F-4D97-AF65-F5344CB8AC3E}">
        <p14:creationId xmlns:p14="http://schemas.microsoft.com/office/powerpoint/2010/main" val="2563898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11969" y="410456"/>
            <a:ext cx="3695700" cy="895350"/>
          </a:xfrm>
          <a:prstGeom prst="rect">
            <a:avLst/>
          </a:prstGeom>
        </p:spPr>
        <p:txBody>
          <a:bodyPr anchor="b">
            <a:normAutofit fontScale="925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343D6A"/>
                </a:solidFill>
                <a:latin typeface="Verdana Pro Cond Black" panose="020F0502020204030204" pitchFamily="34" charset="0"/>
                <a:cs typeface="MoolBoran" panose="020F0502020204030204" pitchFamily="34" charset="0"/>
              </a:rPr>
              <a:t>Allowed in expansion</a:t>
            </a:r>
          </a:p>
        </p:txBody>
      </p:sp>
      <p:sp>
        <p:nvSpPr>
          <p:cNvPr id="7" name="Rectangle 6">
            <a:extLst>
              <a:ext uri="{FF2B5EF4-FFF2-40B4-BE49-F238E27FC236}">
                <a16:creationId xmlns:a16="http://schemas.microsoft.com/office/drawing/2014/main" id="{69F0C8E7-9834-41CA-04FF-B3AEE13C186E}"/>
              </a:ext>
            </a:extLst>
          </p:cNvPr>
          <p:cNvSpPr/>
          <p:nvPr/>
        </p:nvSpPr>
        <p:spPr>
          <a:xfrm>
            <a:off x="0" y="5353051"/>
            <a:ext cx="9144000" cy="1504949"/>
          </a:xfrm>
          <a:prstGeom prst="rect">
            <a:avLst/>
          </a:prstGeom>
          <a:solidFill>
            <a:srgbClr val="343D6A"/>
          </a:solidFill>
          <a:ln>
            <a:solidFill>
              <a:srgbClr val="343D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340332B-CFF2-9457-C123-0C8B5EBB8E52}"/>
              </a:ext>
            </a:extLst>
          </p:cNvPr>
          <p:cNvSpPr txBox="1">
            <a:spLocks/>
          </p:cNvSpPr>
          <p:nvPr/>
        </p:nvSpPr>
        <p:spPr>
          <a:xfrm>
            <a:off x="5181600" y="410456"/>
            <a:ext cx="3695700" cy="895350"/>
          </a:xfrm>
          <a:prstGeom prst="rect">
            <a:avLst/>
          </a:prstGeom>
        </p:spPr>
        <p:txBody>
          <a:bodyPr anchor="b">
            <a:normAutofit fontScale="92500" lnSpcReduction="20000"/>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pc="0" dirty="0">
                <a:solidFill>
                  <a:srgbClr val="343D6A"/>
                </a:solidFill>
                <a:latin typeface="Verdana Pro Cond Black" panose="020F0502020204030204" pitchFamily="34" charset="0"/>
                <a:cs typeface="MoolBoran" panose="020F0502020204030204" pitchFamily="34" charset="0"/>
              </a:rPr>
              <a:t>Not allowed in expansion</a:t>
            </a:r>
          </a:p>
        </p:txBody>
      </p:sp>
      <p:cxnSp>
        <p:nvCxnSpPr>
          <p:cNvPr id="10" name="Straight Connector 9">
            <a:extLst>
              <a:ext uri="{FF2B5EF4-FFF2-40B4-BE49-F238E27FC236}">
                <a16:creationId xmlns:a16="http://schemas.microsoft.com/office/drawing/2014/main" id="{1BFB0469-F73A-ED08-496D-77A6A79962DA}"/>
              </a:ext>
            </a:extLst>
          </p:cNvPr>
          <p:cNvCxnSpPr>
            <a:cxnSpLocks/>
          </p:cNvCxnSpPr>
          <p:nvPr/>
        </p:nvCxnSpPr>
        <p:spPr>
          <a:xfrm>
            <a:off x="4572000" y="0"/>
            <a:ext cx="0" cy="6715125"/>
          </a:xfrm>
          <a:prstGeom prst="line">
            <a:avLst/>
          </a:prstGeom>
          <a:ln w="76200">
            <a:solidFill>
              <a:srgbClr val="343D6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ABD869-37BE-A880-ACFC-7D6EE0D2C228}"/>
              </a:ext>
            </a:extLst>
          </p:cNvPr>
          <p:cNvSpPr txBox="1"/>
          <p:nvPr/>
        </p:nvSpPr>
        <p:spPr>
          <a:xfrm>
            <a:off x="295275" y="5813137"/>
            <a:ext cx="8848725" cy="584775"/>
          </a:xfrm>
          <a:prstGeom prst="rect">
            <a:avLst/>
          </a:prstGeom>
          <a:noFill/>
        </p:spPr>
        <p:txBody>
          <a:bodyPr wrap="square" rtlCol="0">
            <a:spAutoFit/>
          </a:bodyPr>
          <a:lstStyle/>
          <a:p>
            <a:r>
              <a:rPr lang="en-US" sz="1600" dirty="0">
                <a:solidFill>
                  <a:schemeClr val="bg1"/>
                </a:solidFill>
                <a:latin typeface="Aptos" panose="020B0004020202020204" pitchFamily="34" charset="0"/>
              </a:rPr>
              <a:t>These are excerpts from the 2023 NOFO announcement and are intended to serve as an example. Allowable actions are subject to change and will be outlined in most current NOFO. </a:t>
            </a:r>
          </a:p>
        </p:txBody>
      </p:sp>
      <p:sp>
        <p:nvSpPr>
          <p:cNvPr id="12" name="TextBox 11">
            <a:extLst>
              <a:ext uri="{FF2B5EF4-FFF2-40B4-BE49-F238E27FC236}">
                <a16:creationId xmlns:a16="http://schemas.microsoft.com/office/drawing/2014/main" id="{863A8C6A-9362-894E-2EA7-97B9955CBE36}"/>
              </a:ext>
            </a:extLst>
          </p:cNvPr>
          <p:cNvSpPr txBox="1"/>
          <p:nvPr/>
        </p:nvSpPr>
        <p:spPr>
          <a:xfrm>
            <a:off x="-64282" y="1485501"/>
            <a:ext cx="4271951" cy="4093428"/>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latin typeface="Aptos" panose="020B0004020202020204" pitchFamily="34" charset="0"/>
              </a:rPr>
              <a:t>Expand your existing program to serve additional program participants</a:t>
            </a:r>
          </a:p>
          <a:p>
            <a:pPr marL="742950" lvl="1" indent="-285750">
              <a:buFont typeface="Arial" panose="020B0604020202020204" pitchFamily="34" charset="0"/>
              <a:buChar char="•"/>
            </a:pPr>
            <a:endParaRPr lang="en-US" sz="1600" dirty="0">
              <a:latin typeface="Aptos" panose="020B0004020202020204" pitchFamily="34" charset="0"/>
            </a:endParaRPr>
          </a:p>
          <a:p>
            <a:pPr marL="742950" lvl="1" indent="-285750">
              <a:buFont typeface="Arial" panose="020B0604020202020204" pitchFamily="34" charset="0"/>
              <a:buChar char="•"/>
            </a:pPr>
            <a:r>
              <a:rPr lang="en-US" sz="1600" dirty="0">
                <a:latin typeface="Aptos" panose="020B0004020202020204" pitchFamily="34" charset="0"/>
              </a:rPr>
              <a:t>Provide current participants with an expanded level of services</a:t>
            </a:r>
          </a:p>
          <a:p>
            <a:pPr marL="742950" lvl="1" indent="-285750">
              <a:buFont typeface="Arial" panose="020B0604020202020204" pitchFamily="34" charset="0"/>
              <a:buChar char="•"/>
            </a:pPr>
            <a:endParaRPr lang="en-US" sz="1600" dirty="0">
              <a:latin typeface="Aptos" panose="020B0004020202020204" pitchFamily="34" charset="0"/>
            </a:endParaRPr>
          </a:p>
          <a:p>
            <a:pPr marL="742950" lvl="1" indent="-285750">
              <a:buFont typeface="Arial" panose="020B0604020202020204" pitchFamily="34" charset="0"/>
              <a:buChar char="•"/>
            </a:pPr>
            <a:r>
              <a:rPr lang="en-US" sz="1600" dirty="0">
                <a:latin typeface="Aptos" panose="020B0004020202020204" pitchFamily="34" charset="0"/>
              </a:rPr>
              <a:t>Provide current participants with facilities that meet health and safety standards</a:t>
            </a:r>
          </a:p>
          <a:p>
            <a:pPr marL="742950" lvl="1" indent="-285750">
              <a:buFont typeface="Arial" panose="020B0604020202020204" pitchFamily="34" charset="0"/>
              <a:buChar char="•"/>
            </a:pPr>
            <a:endParaRPr lang="en-US" sz="1600" dirty="0">
              <a:latin typeface="Aptos" panose="020B0004020202020204" pitchFamily="34" charset="0"/>
            </a:endParaRPr>
          </a:p>
          <a:p>
            <a:pPr marL="742950" lvl="1" indent="-285750">
              <a:buFont typeface="Arial" panose="020B0604020202020204" pitchFamily="34" charset="0"/>
              <a:buChar char="•"/>
            </a:pPr>
            <a:r>
              <a:rPr lang="en-US" sz="1600" dirty="0">
                <a:latin typeface="Aptos" panose="020B0004020202020204" pitchFamily="34" charset="0"/>
              </a:rPr>
              <a:t>Provide the same activities that are CoC Program-eligible, but were previously funded by another source </a:t>
            </a:r>
          </a:p>
          <a:p>
            <a:pPr marL="742950" lvl="1" indent="-285750">
              <a:buFont typeface="Arial" panose="020B0604020202020204" pitchFamily="34" charset="0"/>
              <a:buChar char="•"/>
            </a:pPr>
            <a:endParaRPr lang="en-US" sz="1600" dirty="0">
              <a:latin typeface="Aptos" panose="020B0004020202020204" pitchFamily="34" charset="0"/>
            </a:endParaRPr>
          </a:p>
          <a:p>
            <a:pPr marL="1200150" lvl="2" indent="-285750">
              <a:buFont typeface="Arial" panose="020B0604020202020204" pitchFamily="34" charset="0"/>
              <a:buChar char="•"/>
            </a:pPr>
            <a:endParaRPr lang="en-US" dirty="0">
              <a:latin typeface="Aptos" panose="020B0004020202020204" pitchFamily="34" charset="0"/>
            </a:endParaRPr>
          </a:p>
          <a:p>
            <a:endParaRPr lang="en-US" dirty="0"/>
          </a:p>
        </p:txBody>
      </p:sp>
      <p:sp>
        <p:nvSpPr>
          <p:cNvPr id="13" name="TextBox 12">
            <a:extLst>
              <a:ext uri="{FF2B5EF4-FFF2-40B4-BE49-F238E27FC236}">
                <a16:creationId xmlns:a16="http://schemas.microsoft.com/office/drawing/2014/main" id="{D5EE536A-FDAB-AF72-8348-9B836BB59A8F}"/>
              </a:ext>
            </a:extLst>
          </p:cNvPr>
          <p:cNvSpPr txBox="1"/>
          <p:nvPr/>
        </p:nvSpPr>
        <p:spPr>
          <a:xfrm>
            <a:off x="4719637" y="1485501"/>
            <a:ext cx="4271951" cy="3108543"/>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effectLst/>
                <a:latin typeface="Aptos" panose="020B0004020202020204" pitchFamily="34" charset="0"/>
                <a:ea typeface="Aptos" panose="020B0004020202020204" pitchFamily="34" charset="0"/>
                <a:cs typeface="Aptos" panose="020B0004020202020204" pitchFamily="34" charset="0"/>
              </a:rPr>
              <a:t>You cannot use the expansion process to provide existing program participants with the same housing and services already funded through the CoC Program</a:t>
            </a:r>
          </a:p>
          <a:p>
            <a:pPr marL="742950" lvl="1" indent="-285750">
              <a:buFont typeface="Arial" panose="020B0604020202020204" pitchFamily="34" charset="0"/>
              <a:buChar char="•"/>
            </a:pP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Arial" panose="020B0604020202020204" pitchFamily="34" charset="0"/>
              <a:buChar char="•"/>
            </a:pPr>
            <a:r>
              <a:rPr lang="en-US" sz="1600" kern="100" dirty="0">
                <a:effectLst/>
                <a:latin typeface="Aptos" panose="020B0004020202020204" pitchFamily="34" charset="0"/>
                <a:ea typeface="Aptos" panose="020B0004020202020204" pitchFamily="34" charset="0"/>
                <a:cs typeface="Aptos" panose="020B0004020202020204" pitchFamily="34" charset="0"/>
              </a:rPr>
              <a:t>Requests for capital costs (i.e., new constructions, rehabilitation, or acquisition) are ineligible and will be rejected in the expansion process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Arial" panose="020B0604020202020204" pitchFamily="34" charset="0"/>
              <a:buChar char="•"/>
            </a:pPr>
            <a:endParaRPr lang="en-US" dirty="0">
              <a:latin typeface="Aptos" panose="020B0004020202020204" pitchFamily="34" charset="0"/>
            </a:endParaRPr>
          </a:p>
          <a:p>
            <a:endParaRPr lang="en-US" dirty="0"/>
          </a:p>
        </p:txBody>
      </p:sp>
    </p:spTree>
    <p:extLst>
      <p:ext uri="{BB962C8B-B14F-4D97-AF65-F5344CB8AC3E}">
        <p14:creationId xmlns:p14="http://schemas.microsoft.com/office/powerpoint/2010/main" val="722080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546754"/>
            <a:ext cx="8427040" cy="714301"/>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3600" spc="0" dirty="0">
                <a:solidFill>
                  <a:srgbClr val="343D6A"/>
                </a:solidFill>
                <a:latin typeface="Verdana Pro Cond Black" panose="020F0502020204030204" pitchFamily="34" charset="0"/>
                <a:cs typeface="MoolBoran" panose="020F0502020204030204" pitchFamily="34" charset="0"/>
              </a:rPr>
              <a:t>Ranking expansion grants</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ED1CFB-0A83-E92D-10E3-82985C206085}"/>
              </a:ext>
            </a:extLst>
          </p:cNvPr>
          <p:cNvSpPr txBox="1"/>
          <p:nvPr/>
        </p:nvSpPr>
        <p:spPr>
          <a:xfrm>
            <a:off x="561975" y="1421310"/>
            <a:ext cx="8001000" cy="2751651"/>
          </a:xfrm>
          <a:prstGeom prst="rect">
            <a:avLst/>
          </a:prstGeom>
          <a:noFill/>
        </p:spPr>
        <p:txBody>
          <a:bodyPr wrap="square" rtlCol="0">
            <a:spAutoFit/>
          </a:bodyPr>
          <a:lstStyle/>
          <a:p>
            <a:pPr marL="0" marR="0">
              <a:lnSpc>
                <a:spcPct val="107000"/>
              </a:lnSpc>
              <a:spcBef>
                <a:spcPts val="0"/>
              </a:spcBef>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For the sake of the Priority Listing, Expansion grants will be rated and ranked the same as new projects. That means they will rated using the New Project Rating Tool instead of the Renewal Project Rating Tool.</a:t>
            </a:r>
          </a:p>
          <a:p>
            <a:pPr marL="0" marR="0">
              <a:lnSpc>
                <a:spcPct val="107000"/>
              </a:lnSpc>
              <a:spcBef>
                <a:spcPts val="0"/>
              </a:spcBef>
              <a:spcAft>
                <a:spcPts val="800"/>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Traditionally, our CoC has placed new projects in Tier 2, as we have determined that losing an existing project would be more damaging that not creating a new one. The same ideology leads us to placing Expansion grants in Tier 2.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latin typeface="Aptos" panose="020B0004020202020204" pitchFamily="34" charset="0"/>
              </a:rPr>
              <a:t> </a:t>
            </a:r>
          </a:p>
        </p:txBody>
      </p:sp>
    </p:spTree>
    <p:extLst>
      <p:ext uri="{BB962C8B-B14F-4D97-AF65-F5344CB8AC3E}">
        <p14:creationId xmlns:p14="http://schemas.microsoft.com/office/powerpoint/2010/main" val="3865317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43D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3E86-BAD5-F262-A21F-F7FB5B2E4E0A}"/>
              </a:ext>
            </a:extLst>
          </p:cNvPr>
          <p:cNvSpPr txBox="1">
            <a:spLocks/>
          </p:cNvSpPr>
          <p:nvPr/>
        </p:nvSpPr>
        <p:spPr>
          <a:xfrm>
            <a:off x="790083" y="541891"/>
            <a:ext cx="7563834" cy="4369473"/>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z="5400" spc="0" dirty="0">
                <a:solidFill>
                  <a:srgbClr val="FFD930"/>
                </a:solidFill>
                <a:latin typeface="Verdana Pro Cond Black" panose="020F0502020204030204" pitchFamily="34" charset="0"/>
                <a:cs typeface="MoolBoran" panose="020F0502020204030204" pitchFamily="34" charset="0"/>
              </a:rPr>
              <a:t>Any additional questions? </a:t>
            </a:r>
          </a:p>
          <a:p>
            <a:endParaRPr lang="en-US" sz="4400" spc="0" dirty="0">
              <a:solidFill>
                <a:srgbClr val="FFD930"/>
              </a:solidFill>
              <a:latin typeface="Verdana Pro Cond Black" panose="020F0502020204030204" pitchFamily="34" charset="0"/>
              <a:cs typeface="MoolBoran" panose="020F0502020204030204" pitchFamily="34" charset="0"/>
            </a:endParaRPr>
          </a:p>
          <a:p>
            <a:endParaRPr lang="en-US" sz="4400" spc="0" dirty="0">
              <a:solidFill>
                <a:srgbClr val="FFD930"/>
              </a:solidFill>
              <a:latin typeface="Verdana Pro Cond Black" panose="020F0502020204030204" pitchFamily="34" charset="0"/>
              <a:cs typeface="MoolBoran" panose="020F0502020204030204" pitchFamily="34" charset="0"/>
            </a:endParaRPr>
          </a:p>
        </p:txBody>
      </p:sp>
      <p:sp>
        <p:nvSpPr>
          <p:cNvPr id="7" name="TextBox 6">
            <a:extLst>
              <a:ext uri="{FF2B5EF4-FFF2-40B4-BE49-F238E27FC236}">
                <a16:creationId xmlns:a16="http://schemas.microsoft.com/office/drawing/2014/main" id="{AE571A0F-8D3B-C063-5AE8-72D4C6B1463B}"/>
              </a:ext>
            </a:extLst>
          </p:cNvPr>
          <p:cNvSpPr txBox="1"/>
          <p:nvPr/>
        </p:nvSpPr>
        <p:spPr>
          <a:xfrm>
            <a:off x="1013380" y="4087878"/>
            <a:ext cx="7117239" cy="646331"/>
          </a:xfrm>
          <a:prstGeom prst="rect">
            <a:avLst/>
          </a:prstGeom>
          <a:noFill/>
        </p:spPr>
        <p:txBody>
          <a:bodyPr wrap="square" rtlCol="0">
            <a:spAutoFit/>
          </a:bodyPr>
          <a:lstStyle/>
          <a:p>
            <a:pPr algn="ctr"/>
            <a:r>
              <a:rPr lang="en-US" dirty="0">
                <a:solidFill>
                  <a:schemeClr val="bg1"/>
                </a:solidFill>
                <a:latin typeface="Aptos" panose="020B0004020202020204" pitchFamily="34" charset="0"/>
              </a:rPr>
              <a:t>You can always reach out to Natalie or Candace with any questions or for assistance. </a:t>
            </a:r>
          </a:p>
        </p:txBody>
      </p:sp>
    </p:spTree>
    <p:extLst>
      <p:ext uri="{BB962C8B-B14F-4D97-AF65-F5344CB8AC3E}">
        <p14:creationId xmlns:p14="http://schemas.microsoft.com/office/powerpoint/2010/main" val="25691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8261F-A283-18D5-341D-6D6B00C79B6B}"/>
              </a:ext>
            </a:extLst>
          </p:cNvPr>
          <p:cNvSpPr txBox="1"/>
          <p:nvPr/>
        </p:nvSpPr>
        <p:spPr>
          <a:xfrm>
            <a:off x="561974" y="1381125"/>
            <a:ext cx="8048625" cy="1646605"/>
          </a:xfrm>
          <a:prstGeom prst="rect">
            <a:avLst/>
          </a:prstGeom>
          <a:noFill/>
        </p:spPr>
        <p:txBody>
          <a:bodyPr wrap="square" rtlCol="0">
            <a:spAutoFit/>
          </a:bodyPr>
          <a:lstStyle/>
          <a:p>
            <a:r>
              <a:rPr lang="en-US" dirty="0">
                <a:latin typeface="Aptos" panose="020B0004020202020204" pitchFamily="34" charset="0"/>
              </a:rPr>
              <a:t>In 2023, we scored </a:t>
            </a:r>
            <a:r>
              <a:rPr lang="en-US" b="1" dirty="0">
                <a:latin typeface="Aptos" panose="020B0004020202020204" pitchFamily="34" charset="0"/>
              </a:rPr>
              <a:t>134.75</a:t>
            </a:r>
            <a:r>
              <a:rPr lang="en-US" dirty="0">
                <a:latin typeface="Aptos" panose="020B0004020202020204" pitchFamily="34" charset="0"/>
              </a:rPr>
              <a:t> points out of 200 points possible on our Collaborative Application. This score was lower than the national median in 2023, which was 151.5 points. It was also lower than our score in 2022, which was 159.5 points. </a:t>
            </a:r>
          </a:p>
          <a:p>
            <a:endParaRPr lang="en-US" sz="1100" dirty="0">
              <a:latin typeface="Aptos" panose="020B0004020202020204" pitchFamily="34" charset="0"/>
            </a:endParaRPr>
          </a:p>
          <a:p>
            <a:r>
              <a:rPr lang="en-US" dirty="0">
                <a:latin typeface="Aptos" panose="020B0004020202020204" pitchFamily="34" charset="0"/>
              </a:rPr>
              <a:t>We were not awarded bonus funds in Tier 2 to create new projects, meaning our CoC’s overall score was lower than the cut-off percentile. </a:t>
            </a:r>
          </a:p>
        </p:txBody>
      </p:sp>
      <p:sp>
        <p:nvSpPr>
          <p:cNvPr id="8" name="Rectangle 7">
            <a:extLst>
              <a:ext uri="{FF2B5EF4-FFF2-40B4-BE49-F238E27FC236}">
                <a16:creationId xmlns:a16="http://schemas.microsoft.com/office/drawing/2014/main" id="{A69E0A9B-CD41-9393-4BFA-58D36F96AE6E}"/>
              </a:ext>
            </a:extLst>
          </p:cNvPr>
          <p:cNvSpPr/>
          <p:nvPr/>
        </p:nvSpPr>
        <p:spPr>
          <a:xfrm rot="19044016">
            <a:off x="5876011" y="4009247"/>
            <a:ext cx="1466850" cy="841579"/>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D0B15DB-C4FE-4C40-AB22-F10880D5A4A3}"/>
              </a:ext>
            </a:extLst>
          </p:cNvPr>
          <p:cNvSpPr/>
          <p:nvPr/>
        </p:nvSpPr>
        <p:spPr>
          <a:xfrm>
            <a:off x="740567" y="3417785"/>
            <a:ext cx="7662863" cy="2828925"/>
          </a:xfrm>
          <a:prstGeom prst="roundRect">
            <a:avLst/>
          </a:prstGeom>
          <a:solidFill>
            <a:schemeClr val="bg1"/>
          </a:solidFill>
          <a:ln w="57150">
            <a:solidFill>
              <a:srgbClr val="FFD9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3915A0E-F2D2-B7CF-F95D-35702F931F11}"/>
              </a:ext>
            </a:extLst>
          </p:cNvPr>
          <p:cNvSpPr txBox="1"/>
          <p:nvPr/>
        </p:nvSpPr>
        <p:spPr>
          <a:xfrm>
            <a:off x="900110" y="3603083"/>
            <a:ext cx="7343775" cy="2308324"/>
          </a:xfrm>
          <a:prstGeom prst="rect">
            <a:avLst/>
          </a:prstGeom>
          <a:noFill/>
        </p:spPr>
        <p:txBody>
          <a:bodyPr wrap="square" rtlCol="0">
            <a:spAutoFit/>
          </a:bodyPr>
          <a:lstStyle/>
          <a:p>
            <a:pPr algn="ctr"/>
            <a:r>
              <a:rPr lang="en-US" u="sng" dirty="0">
                <a:latin typeface="Aptos" panose="020B0004020202020204" pitchFamily="34" charset="0"/>
              </a:rPr>
              <a:t>How HUD gives us our score: </a:t>
            </a:r>
          </a:p>
          <a:p>
            <a:pPr algn="ctr"/>
            <a:r>
              <a:rPr lang="en-US" dirty="0">
                <a:solidFill>
                  <a:schemeClr val="bg2">
                    <a:lumMod val="50000"/>
                  </a:schemeClr>
                </a:solidFill>
                <a:latin typeface="Aptos" panose="020B0004020202020204" pitchFamily="34" charset="0"/>
                <a:hlinkClick r:id="rId2" action="ppaction://hlinkfile">
                  <a:extLst>
                    <a:ext uri="{A12FA001-AC4F-418D-AE19-62706E023703}">
                      <ahyp:hlinkClr xmlns:ahyp="http://schemas.microsoft.com/office/drawing/2018/hyperlinkcolor" val="tx"/>
                    </a:ext>
                  </a:extLst>
                </a:hlinkClick>
              </a:rPr>
              <a:t>C:\Users\NatalieWilson\United Housing Connections\HMIS-Documents\NOFO\NOFO 2023\2023 NOFO Score.pdf</a:t>
            </a:r>
            <a:endParaRPr lang="en-US" dirty="0">
              <a:solidFill>
                <a:schemeClr val="bg2">
                  <a:lumMod val="50000"/>
                </a:schemeClr>
              </a:solidFill>
              <a:latin typeface="Aptos" panose="020B0004020202020204" pitchFamily="34" charset="0"/>
            </a:endParaRPr>
          </a:p>
          <a:p>
            <a:pPr algn="ctr"/>
            <a:endParaRPr lang="en-US" dirty="0">
              <a:latin typeface="Aptos" panose="020B0004020202020204" pitchFamily="34" charset="0"/>
            </a:endParaRPr>
          </a:p>
          <a:p>
            <a:pPr algn="ctr"/>
            <a:endParaRPr lang="en-US" dirty="0">
              <a:latin typeface="Aptos" panose="020B0004020202020204" pitchFamily="34" charset="0"/>
            </a:endParaRPr>
          </a:p>
          <a:p>
            <a:pPr algn="ctr"/>
            <a:r>
              <a:rPr lang="en-US" u="sng" dirty="0">
                <a:latin typeface="Aptos" panose="020B0004020202020204" pitchFamily="34" charset="0"/>
              </a:rPr>
              <a:t>How we determine where we lost points: </a:t>
            </a:r>
          </a:p>
          <a:p>
            <a:pPr algn="ctr"/>
            <a:r>
              <a:rPr lang="en-US" dirty="0">
                <a:solidFill>
                  <a:schemeClr val="bg2">
                    <a:lumMod val="50000"/>
                  </a:schemeClr>
                </a:solidFill>
                <a:latin typeface="Aptos" panose="020B0004020202020204" pitchFamily="34" charset="0"/>
                <a:hlinkClick r:id="rId3" action="ppaction://hlinkfile">
                  <a:extLst>
                    <a:ext uri="{A12FA001-AC4F-418D-AE19-62706E023703}">
                      <ahyp:hlinkClr xmlns:ahyp="http://schemas.microsoft.com/office/drawing/2018/hyperlinkcolor" val="tx"/>
                    </a:ext>
                  </a:extLst>
                </a:hlinkClick>
              </a:rPr>
              <a:t>C:\Users\NatalieWilson\United Housing Connections\Upstate CoC - Documents\NOFO\2023 NOFO\2023 NOFO Rubric.pdf</a:t>
            </a:r>
            <a:endParaRPr lang="en-US" dirty="0">
              <a:solidFill>
                <a:schemeClr val="bg2">
                  <a:lumMod val="50000"/>
                </a:schemeClr>
              </a:solidFill>
              <a:latin typeface="Aptos" panose="020B0004020202020204" pitchFamily="34" charset="0"/>
            </a:endParaRP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393126"/>
            <a:ext cx="5383602"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Overview of 2023</a:t>
            </a:r>
          </a:p>
        </p:txBody>
      </p:sp>
      <p:sp>
        <p:nvSpPr>
          <p:cNvPr id="9" name="Rectangle 8">
            <a:extLst>
              <a:ext uri="{FF2B5EF4-FFF2-40B4-BE49-F238E27FC236}">
                <a16:creationId xmlns:a16="http://schemas.microsoft.com/office/drawing/2014/main" id="{DC7865C5-3680-C6A5-8A65-27F549263EBC}"/>
              </a:ext>
            </a:extLst>
          </p:cNvPr>
          <p:cNvSpPr/>
          <p:nvPr/>
        </p:nvSpPr>
        <p:spPr>
          <a:xfrm>
            <a:off x="8410576" y="6246710"/>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43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a:blip r:embed="rId2">
            <a:extLst>
              <a:ext uri="{28A0092B-C50C-407E-A947-70E740481C1C}">
                <a14:useLocalDpi xmlns:a14="http://schemas.microsoft.com/office/drawing/2010/main" val="0"/>
              </a:ext>
            </a:extLst>
          </a:blip>
          <a:srcRect l="1415" r="1415"/>
          <a:stretch/>
        </p:blipFill>
        <p:spPr>
          <a:xfrm>
            <a:off x="6543675" y="4295775"/>
            <a:ext cx="2445340" cy="2333625"/>
          </a:xfrm>
          <a:prstGeom prst="rect">
            <a:avLst/>
          </a:prstGeom>
        </p:spPr>
      </p:pic>
      <p:sp>
        <p:nvSpPr>
          <p:cNvPr id="3" name="TextBox 2">
            <a:extLst>
              <a:ext uri="{FF2B5EF4-FFF2-40B4-BE49-F238E27FC236}">
                <a16:creationId xmlns:a16="http://schemas.microsoft.com/office/drawing/2014/main" id="{1058261F-A283-18D5-341D-6D6B00C79B6B}"/>
              </a:ext>
            </a:extLst>
          </p:cNvPr>
          <p:cNvSpPr txBox="1"/>
          <p:nvPr/>
        </p:nvSpPr>
        <p:spPr>
          <a:xfrm>
            <a:off x="561975" y="1825868"/>
            <a:ext cx="7886700" cy="274690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Certain agencies that HUD would like to participate in CoC meetings, being elected as Voting Members, </a:t>
            </a:r>
            <a:r>
              <a:rPr lang="en-US" b="1" dirty="0">
                <a:latin typeface="Aptos" panose="020B0004020202020204" pitchFamily="34" charset="0"/>
              </a:rPr>
              <a:t>and</a:t>
            </a:r>
            <a:r>
              <a:rPr lang="en-US" dirty="0">
                <a:latin typeface="Aptos" panose="020B0004020202020204" pitchFamily="34" charset="0"/>
              </a:rPr>
              <a:t> participate in our Coordinated Entry System: </a:t>
            </a:r>
          </a:p>
          <a:p>
            <a:endParaRPr lang="en-US" sz="900" dirty="0">
              <a:latin typeface="Aptos" panose="020B0004020202020204" pitchFamily="34" charset="0"/>
            </a:endParaRPr>
          </a:p>
          <a:p>
            <a:pPr marL="742950" lvl="1" indent="-285750">
              <a:buFont typeface="Courier New" panose="02070309020205020404" pitchFamily="49" charset="0"/>
              <a:buChar char="o"/>
            </a:pPr>
            <a:r>
              <a:rPr lang="en-US" dirty="0">
                <a:effectLst/>
                <a:latin typeface="Aptos" panose="020B0004020202020204" pitchFamily="34" charset="0"/>
              </a:rPr>
              <a:t>Indian Tribes and Tribally Designated Housing Entities</a:t>
            </a:r>
          </a:p>
          <a:p>
            <a:pPr marL="742950" lvl="1" indent="-285750">
              <a:buFont typeface="Courier New" panose="02070309020205020404" pitchFamily="49" charset="0"/>
              <a:buChar char="o"/>
            </a:pPr>
            <a:r>
              <a:rPr lang="en-US" dirty="0">
                <a:latin typeface="Aptos" panose="020B0004020202020204" pitchFamily="34" charset="0"/>
              </a:rPr>
              <a:t>Local Jails</a:t>
            </a:r>
          </a:p>
          <a:p>
            <a:pPr marL="742950" lvl="1" indent="-285750">
              <a:buFont typeface="Courier New" panose="02070309020205020404" pitchFamily="49" charset="0"/>
              <a:buChar char="o"/>
            </a:pPr>
            <a:r>
              <a:rPr lang="en-US" dirty="0">
                <a:latin typeface="Aptos" panose="020B0004020202020204" pitchFamily="34" charset="0"/>
              </a:rPr>
              <a:t>Agencies serving survivors of human trafficking</a:t>
            </a:r>
          </a:p>
          <a:p>
            <a:pPr marL="742950" lvl="1" indent="-285750">
              <a:buFont typeface="Courier New" panose="02070309020205020404" pitchFamily="49" charset="0"/>
              <a:buChar char="o"/>
            </a:pPr>
            <a:r>
              <a:rPr lang="en-US" dirty="0">
                <a:latin typeface="Aptos" panose="020B0004020202020204" pitchFamily="34" charset="0"/>
              </a:rPr>
              <a:t>Organizations led by persons who identify as LGBTQ+</a:t>
            </a:r>
          </a:p>
          <a:p>
            <a:pPr marL="742950" lvl="1" indent="-285750">
              <a:buFont typeface="Courier New" panose="02070309020205020404" pitchFamily="49" charset="0"/>
              <a:buChar char="o"/>
            </a:pPr>
            <a:r>
              <a:rPr lang="en-US" dirty="0">
                <a:latin typeface="Aptos" panose="020B0004020202020204" pitchFamily="34" charset="0"/>
              </a:rPr>
              <a:t>LGBTQ+ Advocacy organizations</a:t>
            </a:r>
          </a:p>
          <a:p>
            <a:pPr marL="742950" lvl="1" indent="-285750">
              <a:buFont typeface="Courier New" panose="02070309020205020404" pitchFamily="49" charset="0"/>
              <a:buChar char="o"/>
            </a:pPr>
            <a:r>
              <a:rPr lang="en-US" dirty="0">
                <a:latin typeface="Aptos" panose="020B0004020202020204" pitchFamily="34" charset="0"/>
              </a:rPr>
              <a:t>Crisis Response Teams </a:t>
            </a: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Inclusive structure</a:t>
            </a:r>
          </a:p>
        </p:txBody>
      </p:sp>
      <p:sp>
        <p:nvSpPr>
          <p:cNvPr id="6" name="Rectangle 5">
            <a:extLst>
              <a:ext uri="{FF2B5EF4-FFF2-40B4-BE49-F238E27FC236}">
                <a16:creationId xmlns:a16="http://schemas.microsoft.com/office/drawing/2014/main" id="{D7F58091-A02F-D48D-03FC-F78CEE2FC403}"/>
              </a:ext>
            </a:extLst>
          </p:cNvPr>
          <p:cNvSpPr/>
          <p:nvPr/>
        </p:nvSpPr>
        <p:spPr>
          <a:xfrm>
            <a:off x="7032921" y="6419005"/>
            <a:ext cx="733424"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B378C4-73FC-D77A-9315-FB867EF86BBA}"/>
              </a:ext>
            </a:extLst>
          </p:cNvPr>
          <p:cNvSpPr/>
          <p:nvPr/>
        </p:nvSpPr>
        <p:spPr>
          <a:xfrm>
            <a:off x="8839200" y="4085380"/>
            <a:ext cx="304800"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AA4E2E-7BE6-0E6E-84DC-FAE07ED4172D}"/>
              </a:ext>
            </a:extLst>
          </p:cNvPr>
          <p:cNvSpPr txBox="1">
            <a:spLocks/>
          </p:cNvSpPr>
          <p:nvPr/>
        </p:nvSpPr>
        <p:spPr>
          <a:xfrm>
            <a:off x="474245" y="10602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FFD930"/>
                </a:solidFill>
                <a:latin typeface="Verdana Pro Cond Black" panose="020F0502020204030204" pitchFamily="34" charset="0"/>
                <a:cs typeface="MoolBoran" panose="020F0502020204030204" pitchFamily="34" charset="0"/>
              </a:rPr>
              <a:t>0.25 Points</a:t>
            </a:r>
          </a:p>
        </p:txBody>
      </p:sp>
    </p:spTree>
    <p:extLst>
      <p:ext uri="{BB962C8B-B14F-4D97-AF65-F5344CB8AC3E}">
        <p14:creationId xmlns:p14="http://schemas.microsoft.com/office/powerpoint/2010/main" val="390077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a:blip r:embed="rId2">
            <a:extLst>
              <a:ext uri="{28A0092B-C50C-407E-A947-70E740481C1C}">
                <a14:useLocalDpi xmlns:a14="http://schemas.microsoft.com/office/drawing/2010/main" val="0"/>
              </a:ext>
            </a:extLst>
          </a:blip>
          <a:srcRect t="1373" b="1373"/>
          <a:stretch/>
        </p:blipFill>
        <p:spPr>
          <a:xfrm>
            <a:off x="6543675" y="4295775"/>
            <a:ext cx="2445340" cy="2333625"/>
          </a:xfrm>
          <a:prstGeom prst="rect">
            <a:avLst/>
          </a:prstGeom>
        </p:spPr>
      </p:pic>
      <p:sp>
        <p:nvSpPr>
          <p:cNvPr id="6" name="Rectangle 5">
            <a:extLst>
              <a:ext uri="{FF2B5EF4-FFF2-40B4-BE49-F238E27FC236}">
                <a16:creationId xmlns:a16="http://schemas.microsoft.com/office/drawing/2014/main" id="{D7F58091-A02F-D48D-03FC-F78CEE2FC403}"/>
              </a:ext>
            </a:extLst>
          </p:cNvPr>
          <p:cNvSpPr/>
          <p:nvPr/>
        </p:nvSpPr>
        <p:spPr>
          <a:xfrm>
            <a:off x="6543674" y="4085380"/>
            <a:ext cx="828675" cy="420790"/>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58261F-A283-18D5-341D-6D6B00C79B6B}"/>
              </a:ext>
            </a:extLst>
          </p:cNvPr>
          <p:cNvSpPr txBox="1"/>
          <p:nvPr/>
        </p:nvSpPr>
        <p:spPr>
          <a:xfrm>
            <a:off x="628650" y="1771650"/>
            <a:ext cx="78867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In the past year, did the CoC hold mandatory or optional trainings for members on the Equal Access Rule and on Preventing Involuntary Family Separation </a:t>
            </a:r>
            <a:r>
              <a:rPr lang="en-US" dirty="0">
                <a:solidFill>
                  <a:srgbClr val="005C2A"/>
                </a:solidFill>
                <a:latin typeface="Aptos" panose="020B0004020202020204" pitchFamily="34" charset="0"/>
              </a:rPr>
              <a:t>(we will recover estimated 3 points)</a:t>
            </a:r>
          </a:p>
          <a:p>
            <a:endParaRPr lang="en-US" dirty="0">
              <a:solidFill>
                <a:srgbClr val="005C2A"/>
              </a:solidFill>
              <a:latin typeface="Aptos" panose="020B0004020202020204" pitchFamily="34" charset="0"/>
            </a:endParaRPr>
          </a:p>
          <a:p>
            <a:pPr marL="285750" indent="-285750" algn="l">
              <a:buFont typeface="Arial" panose="020B0604020202020204" pitchFamily="34" charset="0"/>
              <a:buChar char="•"/>
            </a:pPr>
            <a:r>
              <a:rPr lang="en-US" dirty="0">
                <a:latin typeface="Aptos" panose="020B0004020202020204" pitchFamily="34" charset="0"/>
              </a:rPr>
              <a:t>We must “</a:t>
            </a:r>
            <a:r>
              <a:rPr lang="en-US" sz="1800" b="0" i="1" u="none" strike="noStrike" baseline="0" dirty="0">
                <a:latin typeface="Aptos" panose="020B0004020202020204" pitchFamily="34" charset="0"/>
              </a:rPr>
              <a:t>indicate coordination with other federal, state and local governments; private; and other organizations that are included in the planning or operation of projects.”  </a:t>
            </a:r>
          </a:p>
          <a:p>
            <a:pPr algn="l"/>
            <a:endParaRPr lang="en-US" sz="1800" b="0" i="0" u="none" strike="noStrike" baseline="0" dirty="0">
              <a:latin typeface="Aptos" panose="020B0004020202020204" pitchFamily="34" charset="0"/>
            </a:endParaRPr>
          </a:p>
          <a:p>
            <a:pPr algn="l"/>
            <a:r>
              <a:rPr lang="en-US" dirty="0">
                <a:latin typeface="Aptos" panose="020B0004020202020204" pitchFamily="34" charset="0"/>
              </a:rPr>
              <a:t>     </a:t>
            </a:r>
            <a:r>
              <a:rPr lang="en-US" sz="1800" b="0" i="0" u="none" strike="noStrike" baseline="0" dirty="0">
                <a:latin typeface="Aptos" panose="020B0004020202020204" pitchFamily="34" charset="0"/>
              </a:rPr>
              <a:t>We were not able to indicate coordination with: </a:t>
            </a:r>
          </a:p>
          <a:p>
            <a:pPr algn="l"/>
            <a:endParaRPr lang="en-US" sz="900" b="0" i="0" u="none" strike="noStrike" baseline="0" dirty="0">
              <a:latin typeface="Aptos" panose="020B0004020202020204" pitchFamily="34" charset="0"/>
            </a:endParaRPr>
          </a:p>
          <a:p>
            <a:pPr marL="742950" lvl="1" indent="-285750">
              <a:buFont typeface="Courier New" panose="02070309020205020404" pitchFamily="49" charset="0"/>
              <a:buChar char="o"/>
            </a:pPr>
            <a:r>
              <a:rPr lang="en-US" sz="1800" dirty="0">
                <a:effectLst/>
                <a:latin typeface="Aptos" panose="020B0004020202020204" pitchFamily="34" charset="0"/>
              </a:rPr>
              <a:t>Indian Tribes and Tribally Designated Housing Entities</a:t>
            </a:r>
          </a:p>
          <a:p>
            <a:pPr marL="742950" lvl="1" indent="-285750">
              <a:buFont typeface="Courier New" panose="02070309020205020404" pitchFamily="49" charset="0"/>
              <a:buChar char="o"/>
            </a:pPr>
            <a:r>
              <a:rPr lang="en-US" sz="1800" dirty="0">
                <a:effectLst/>
                <a:latin typeface="Aptos" panose="020B0004020202020204" pitchFamily="34" charset="0"/>
              </a:rPr>
              <a:t>Temporary Assistance for Needy Families (TANF)</a:t>
            </a:r>
            <a:endParaRPr lang="en-US" b="0" i="0" u="none" strike="noStrike" baseline="0" dirty="0">
              <a:latin typeface="Aptos" panose="020B0004020202020204" pitchFamily="34" charset="0"/>
            </a:endParaRPr>
          </a:p>
          <a:p>
            <a:pPr marL="285750" indent="-285750" algn="l">
              <a:buFont typeface="Arial" panose="020B0604020202020204" pitchFamily="34" charset="0"/>
              <a:buChar char="•"/>
            </a:pPr>
            <a:endParaRPr lang="en-US" dirty="0">
              <a:solidFill>
                <a:srgbClr val="005C2A"/>
              </a:solidFill>
              <a:latin typeface="Aptos" panose="020B0004020202020204" pitchFamily="34" charset="0"/>
            </a:endParaRPr>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Coordination and engagement</a:t>
            </a:r>
          </a:p>
        </p:txBody>
      </p:sp>
      <p:sp>
        <p:nvSpPr>
          <p:cNvPr id="4" name="Title 1">
            <a:extLst>
              <a:ext uri="{FF2B5EF4-FFF2-40B4-BE49-F238E27FC236}">
                <a16:creationId xmlns:a16="http://schemas.microsoft.com/office/drawing/2014/main" id="{8FA5B9F3-6D0D-DA53-885B-624B07BA1820}"/>
              </a:ext>
            </a:extLst>
          </p:cNvPr>
          <p:cNvSpPr txBox="1">
            <a:spLocks/>
          </p:cNvSpPr>
          <p:nvPr/>
        </p:nvSpPr>
        <p:spPr>
          <a:xfrm>
            <a:off x="474245" y="10602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FFD930"/>
                </a:solidFill>
                <a:latin typeface="Verdana Pro Cond Black" panose="020F0502020204030204" pitchFamily="34" charset="0"/>
                <a:cs typeface="MoolBoran" panose="020F0502020204030204" pitchFamily="34" charset="0"/>
              </a:rPr>
              <a:t>9.5 Points</a:t>
            </a:r>
          </a:p>
        </p:txBody>
      </p:sp>
    </p:spTree>
    <p:extLst>
      <p:ext uri="{BB962C8B-B14F-4D97-AF65-F5344CB8AC3E}">
        <p14:creationId xmlns:p14="http://schemas.microsoft.com/office/powerpoint/2010/main" val="218552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74310C-2B87-6812-D341-E3CF777AEB76}"/>
              </a:ext>
            </a:extLst>
          </p:cNvPr>
          <p:cNvPicPr>
            <a:picLocks noChangeAspect="1"/>
          </p:cNvPicPr>
          <p:nvPr/>
        </p:nvPicPr>
        <p:blipFill>
          <a:blip r:embed="rId2">
            <a:extLst>
              <a:ext uri="{28A0092B-C50C-407E-A947-70E740481C1C}">
                <a14:useLocalDpi xmlns:a14="http://schemas.microsoft.com/office/drawing/2010/main" val="0"/>
              </a:ext>
            </a:extLst>
          </a:blip>
          <a:srcRect t="4107" b="4107"/>
          <a:stretch/>
        </p:blipFill>
        <p:spPr>
          <a:xfrm>
            <a:off x="6543675" y="4238625"/>
            <a:ext cx="2445340" cy="2333625"/>
          </a:xfrm>
          <a:prstGeom prst="rect">
            <a:avLst/>
          </a:prstGeom>
        </p:spPr>
      </p:pic>
      <p:sp>
        <p:nvSpPr>
          <p:cNvPr id="3" name="TextBox 2">
            <a:extLst>
              <a:ext uri="{FF2B5EF4-FFF2-40B4-BE49-F238E27FC236}">
                <a16:creationId xmlns:a16="http://schemas.microsoft.com/office/drawing/2014/main" id="{1058261F-A283-18D5-341D-6D6B00C79B6B}"/>
              </a:ext>
            </a:extLst>
          </p:cNvPr>
          <p:cNvSpPr txBox="1"/>
          <p:nvPr/>
        </p:nvSpPr>
        <p:spPr>
          <a:xfrm>
            <a:off x="628650" y="1771650"/>
            <a:ext cx="8039100" cy="3970318"/>
          </a:xfrm>
          <a:prstGeom prst="rect">
            <a:avLst/>
          </a:prstGeom>
          <a:noFill/>
        </p:spPr>
        <p:txBody>
          <a:bodyPr wrap="square" rtlCol="0">
            <a:spAutoFit/>
          </a:bodyPr>
          <a:lstStyle/>
          <a:p>
            <a:pPr marL="285750" indent="-285750">
              <a:buFont typeface="Arial" panose="020B0604020202020204" pitchFamily="34" charset="0"/>
              <a:buChar char="•"/>
            </a:pPr>
            <a:r>
              <a:rPr lang="en-US" sz="1800" b="0" i="1" u="none" strike="noStrike" baseline="0" dirty="0">
                <a:latin typeface="Aptos" panose="020B0004020202020204" pitchFamily="34" charset="0"/>
              </a:rPr>
              <a:t>“Demonstrate the CoC coordinates to provide education services to families with children between the ages of 0-5; and collaborates with education providers, local educational authorities, and school districts.”</a:t>
            </a:r>
          </a:p>
          <a:p>
            <a:pPr marL="285750" indent="-285750">
              <a:buFont typeface="Arial" panose="020B0604020202020204" pitchFamily="34" charset="0"/>
              <a:buChar char="•"/>
            </a:pPr>
            <a:endParaRPr lang="en-US" i="1" dirty="0">
              <a:solidFill>
                <a:srgbClr val="005C2A"/>
              </a:solidFill>
              <a:latin typeface="Aptos" panose="020B0004020202020204" pitchFamily="34" charset="0"/>
            </a:endParaRPr>
          </a:p>
          <a:p>
            <a:r>
              <a:rPr lang="en-US" dirty="0">
                <a:latin typeface="Aptos" panose="020B0004020202020204" pitchFamily="34" charset="0"/>
              </a:rPr>
              <a:t>      Our CoC grantees do not have formal </a:t>
            </a:r>
            <a:r>
              <a:rPr lang="en-US" b="1" dirty="0">
                <a:latin typeface="Aptos" panose="020B0004020202020204" pitchFamily="34" charset="0"/>
              </a:rPr>
              <a:t>written</a:t>
            </a:r>
            <a:r>
              <a:rPr lang="en-US" dirty="0">
                <a:latin typeface="Aptos" panose="020B0004020202020204" pitchFamily="34" charset="0"/>
              </a:rPr>
              <a:t> agreements/partnerships with:</a:t>
            </a:r>
          </a:p>
          <a:p>
            <a:endParaRPr lang="en-US" sz="900"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Birth to 3 Years</a:t>
            </a:r>
          </a:p>
          <a:p>
            <a:pPr marL="742950" lvl="1" indent="-285750">
              <a:buFont typeface="Courier New" panose="02070309020205020404" pitchFamily="49" charset="0"/>
              <a:buChar char="o"/>
            </a:pPr>
            <a:r>
              <a:rPr lang="en-US" dirty="0">
                <a:latin typeface="Aptos" panose="020B0004020202020204" pitchFamily="34" charset="0"/>
              </a:rPr>
              <a:t>Child Care and Development Fund</a:t>
            </a:r>
          </a:p>
          <a:p>
            <a:pPr marL="742950" lvl="1" indent="-285750">
              <a:buFont typeface="Courier New" panose="02070309020205020404" pitchFamily="49" charset="0"/>
              <a:buChar char="o"/>
            </a:pPr>
            <a:r>
              <a:rPr lang="en-US" dirty="0">
                <a:latin typeface="Aptos" panose="020B0004020202020204" pitchFamily="34" charset="0"/>
              </a:rPr>
              <a:t>Early Childhood Providers</a:t>
            </a:r>
          </a:p>
          <a:p>
            <a:pPr marL="742950" lvl="1" indent="-285750">
              <a:buFont typeface="Courier New" panose="02070309020205020404" pitchFamily="49" charset="0"/>
              <a:buChar char="o"/>
            </a:pPr>
            <a:r>
              <a:rPr lang="en-US" dirty="0">
                <a:latin typeface="Aptos" panose="020B0004020202020204" pitchFamily="34" charset="0"/>
              </a:rPr>
              <a:t>Early Head Start</a:t>
            </a:r>
          </a:p>
          <a:p>
            <a:pPr marL="742950" lvl="1" indent="-285750">
              <a:buFont typeface="Courier New" panose="02070309020205020404" pitchFamily="49" charset="0"/>
              <a:buChar char="o"/>
            </a:pPr>
            <a:r>
              <a:rPr lang="en-US" dirty="0">
                <a:latin typeface="Aptos" panose="020B0004020202020204" pitchFamily="34" charset="0"/>
              </a:rPr>
              <a:t>Head Start</a:t>
            </a:r>
          </a:p>
          <a:p>
            <a:pPr marL="742950" lvl="1" indent="-285750">
              <a:buFont typeface="Courier New" panose="02070309020205020404" pitchFamily="49" charset="0"/>
              <a:buChar char="o"/>
            </a:pPr>
            <a:r>
              <a:rPr lang="en-US" dirty="0">
                <a:latin typeface="Aptos" panose="020B0004020202020204" pitchFamily="34" charset="0"/>
              </a:rPr>
              <a:t>Healthy Start</a:t>
            </a:r>
          </a:p>
          <a:p>
            <a:pPr marL="742950" lvl="1" indent="-285750">
              <a:buFont typeface="Courier New" panose="02070309020205020404" pitchFamily="49" charset="0"/>
              <a:buChar char="o"/>
            </a:pPr>
            <a:r>
              <a:rPr lang="en-US" dirty="0">
                <a:latin typeface="Aptos" panose="020B0004020202020204" pitchFamily="34" charset="0"/>
              </a:rPr>
              <a:t>Public Pre-K</a:t>
            </a:r>
          </a:p>
          <a:p>
            <a:pPr marL="742950" lvl="1" indent="-285750">
              <a:buFont typeface="Courier New" panose="02070309020205020404" pitchFamily="49" charset="0"/>
              <a:buChar char="o"/>
            </a:pPr>
            <a:r>
              <a:rPr lang="en-US" dirty="0">
                <a:latin typeface="Aptos" panose="020B0004020202020204" pitchFamily="34" charset="0"/>
              </a:rPr>
              <a:t>Federal Home Visiting Program </a:t>
            </a:r>
          </a:p>
        </p:txBody>
      </p:sp>
      <p:sp>
        <p:nvSpPr>
          <p:cNvPr id="7" name="Rectangle 6">
            <a:extLst>
              <a:ext uri="{FF2B5EF4-FFF2-40B4-BE49-F238E27FC236}">
                <a16:creationId xmlns:a16="http://schemas.microsoft.com/office/drawing/2014/main" id="{404342A0-16BA-084E-3474-C7C137C872BB}"/>
              </a:ext>
            </a:extLst>
          </p:cNvPr>
          <p:cNvSpPr/>
          <p:nvPr/>
        </p:nvSpPr>
        <p:spPr>
          <a:xfrm>
            <a:off x="6407739" y="3771477"/>
            <a:ext cx="574086"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Coordination and engagement</a:t>
            </a:r>
          </a:p>
        </p:txBody>
      </p:sp>
      <p:sp>
        <p:nvSpPr>
          <p:cNvPr id="4" name="Title 1">
            <a:extLst>
              <a:ext uri="{FF2B5EF4-FFF2-40B4-BE49-F238E27FC236}">
                <a16:creationId xmlns:a16="http://schemas.microsoft.com/office/drawing/2014/main" id="{8FA5B9F3-6D0D-DA53-885B-624B07BA1820}"/>
              </a:ext>
            </a:extLst>
          </p:cNvPr>
          <p:cNvSpPr txBox="1">
            <a:spLocks/>
          </p:cNvSpPr>
          <p:nvPr/>
        </p:nvSpPr>
        <p:spPr>
          <a:xfrm>
            <a:off x="474245" y="10602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FFD930"/>
                </a:solidFill>
                <a:latin typeface="Verdana Pro Cond Black" panose="020F0502020204030204" pitchFamily="34" charset="0"/>
                <a:cs typeface="MoolBoran" panose="020F0502020204030204" pitchFamily="34" charset="0"/>
              </a:rPr>
              <a:t>9.5 Points</a:t>
            </a:r>
          </a:p>
        </p:txBody>
      </p:sp>
    </p:spTree>
    <p:extLst>
      <p:ext uri="{BB962C8B-B14F-4D97-AF65-F5344CB8AC3E}">
        <p14:creationId xmlns:p14="http://schemas.microsoft.com/office/powerpoint/2010/main" val="402299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BD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4342A0-16BA-084E-3474-C7C137C872BB}"/>
              </a:ext>
            </a:extLst>
          </p:cNvPr>
          <p:cNvSpPr/>
          <p:nvPr/>
        </p:nvSpPr>
        <p:spPr>
          <a:xfrm>
            <a:off x="6407739" y="3771477"/>
            <a:ext cx="574086" cy="1048595"/>
          </a:xfrm>
          <a:prstGeom prst="rect">
            <a:avLst/>
          </a:prstGeom>
          <a:solidFill>
            <a:srgbClr val="FFE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E87D73F-95A1-47E1-A7B3-B21E62C05C82}"/>
              </a:ext>
            </a:extLst>
          </p:cNvPr>
          <p:cNvSpPr txBox="1">
            <a:spLocks/>
          </p:cNvSpPr>
          <p:nvPr/>
        </p:nvSpPr>
        <p:spPr>
          <a:xfrm>
            <a:off x="561975" y="287476"/>
            <a:ext cx="8427040" cy="895350"/>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r>
              <a:rPr lang="en-US" sz="4000" spc="0" dirty="0">
                <a:solidFill>
                  <a:srgbClr val="8B7282"/>
                </a:solidFill>
                <a:latin typeface="Verdana Pro Cond Black" panose="020F0502020204030204" pitchFamily="34" charset="0"/>
                <a:cs typeface="MoolBoran" panose="020F0502020204030204" pitchFamily="34" charset="0"/>
              </a:rPr>
              <a:t>Coordination and engagement</a:t>
            </a:r>
          </a:p>
        </p:txBody>
      </p:sp>
      <p:sp>
        <p:nvSpPr>
          <p:cNvPr id="4" name="Title 1">
            <a:extLst>
              <a:ext uri="{FF2B5EF4-FFF2-40B4-BE49-F238E27FC236}">
                <a16:creationId xmlns:a16="http://schemas.microsoft.com/office/drawing/2014/main" id="{8FA5B9F3-6D0D-DA53-885B-624B07BA1820}"/>
              </a:ext>
            </a:extLst>
          </p:cNvPr>
          <p:cNvSpPr txBox="1">
            <a:spLocks/>
          </p:cNvSpPr>
          <p:nvPr/>
        </p:nvSpPr>
        <p:spPr>
          <a:xfrm>
            <a:off x="474245" y="1060207"/>
            <a:ext cx="2445340" cy="581025"/>
          </a:xfrm>
          <a:prstGeom prst="rect">
            <a:avLst/>
          </a:prstGeom>
        </p:spPr>
        <p:txBody>
          <a:bodyPr anchor="b">
            <a:normAutofit/>
          </a:bodyPr>
          <a:lst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a:lstStyle>
          <a:p>
            <a:pPr algn="ctr"/>
            <a:r>
              <a:rPr lang="en-US" spc="0" dirty="0">
                <a:solidFill>
                  <a:srgbClr val="FFD930"/>
                </a:solidFill>
                <a:latin typeface="Verdana Pro Cond Black" panose="020F0502020204030204" pitchFamily="34" charset="0"/>
                <a:cs typeface="MoolBoran" panose="020F0502020204030204" pitchFamily="34" charset="0"/>
              </a:rPr>
              <a:t>9.5 Points</a:t>
            </a:r>
          </a:p>
        </p:txBody>
      </p:sp>
      <p:pic>
        <p:nvPicPr>
          <p:cNvPr id="6" name="Picture 5">
            <a:extLst>
              <a:ext uri="{FF2B5EF4-FFF2-40B4-BE49-F238E27FC236}">
                <a16:creationId xmlns:a16="http://schemas.microsoft.com/office/drawing/2014/main" id="{A7900722-3EE4-898D-0C5A-E5F12DF9D31C}"/>
              </a:ext>
            </a:extLst>
          </p:cNvPr>
          <p:cNvPicPr>
            <a:picLocks noChangeAspect="1"/>
          </p:cNvPicPr>
          <p:nvPr/>
        </p:nvPicPr>
        <p:blipFill rotWithShape="1">
          <a:blip r:embed="rId2"/>
          <a:srcRect l="35556" t="45695" r="37083" b="28194"/>
          <a:stretch/>
        </p:blipFill>
        <p:spPr>
          <a:xfrm>
            <a:off x="6543675" y="4295775"/>
            <a:ext cx="2445340" cy="2333625"/>
          </a:xfrm>
          <a:prstGeom prst="rect">
            <a:avLst/>
          </a:prstGeom>
        </p:spPr>
      </p:pic>
      <p:sp>
        <p:nvSpPr>
          <p:cNvPr id="8" name="TextBox 7">
            <a:extLst>
              <a:ext uri="{FF2B5EF4-FFF2-40B4-BE49-F238E27FC236}">
                <a16:creationId xmlns:a16="http://schemas.microsoft.com/office/drawing/2014/main" id="{28E20419-6912-CA17-7B0D-7DABD74BA65E}"/>
              </a:ext>
            </a:extLst>
          </p:cNvPr>
          <p:cNvSpPr txBox="1"/>
          <p:nvPr/>
        </p:nvSpPr>
        <p:spPr>
          <a:xfrm>
            <a:off x="628650" y="1771650"/>
            <a:ext cx="8039100" cy="35548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Our CoC must coordinate with Public Housing Agencies. We were not able to attest that we:</a:t>
            </a:r>
          </a:p>
          <a:p>
            <a:r>
              <a:rPr lang="en-US" dirty="0">
                <a:latin typeface="Aptos" panose="020B0004020202020204" pitchFamily="34" charset="0"/>
              </a:rPr>
              <a:t> </a:t>
            </a:r>
          </a:p>
          <a:p>
            <a:pPr marL="742950" lvl="1" indent="-285750">
              <a:buFont typeface="Courier New" panose="02070309020205020404" pitchFamily="49" charset="0"/>
              <a:buChar char="o"/>
            </a:pPr>
            <a:r>
              <a:rPr lang="en-US" i="1" dirty="0">
                <a:latin typeface="Aptos" panose="020B0004020202020204" pitchFamily="34" charset="0"/>
              </a:rPr>
              <a:t>“E</a:t>
            </a:r>
            <a:r>
              <a:rPr lang="en-US" b="0" i="1" u="none" strike="noStrike" baseline="0" dirty="0">
                <a:latin typeface="Aptos" panose="020B0004020202020204" pitchFamily="34" charset="0"/>
              </a:rPr>
              <a:t>nsure at least 20 percent of new PHA admissions were individuals or families experiencing homelessness at admission.”</a:t>
            </a:r>
          </a:p>
          <a:p>
            <a:pPr lvl="1"/>
            <a:endParaRPr lang="en-US" i="1" dirty="0">
              <a:latin typeface="Aptos" panose="020B0004020202020204" pitchFamily="34" charset="0"/>
            </a:endParaRPr>
          </a:p>
          <a:p>
            <a:pPr marL="742950" lvl="1" indent="-285750">
              <a:buFont typeface="Courier New" panose="02070309020205020404" pitchFamily="49" charset="0"/>
              <a:buChar char="o"/>
            </a:pPr>
            <a:r>
              <a:rPr lang="en-US" dirty="0">
                <a:latin typeface="Aptos" panose="020B0004020202020204" pitchFamily="34" charset="0"/>
              </a:rPr>
              <a:t>Include units from the following PHA programs in our CoC’s Coordinated Entry System: </a:t>
            </a:r>
          </a:p>
          <a:p>
            <a:pPr marL="742950" lvl="1" indent="-285750">
              <a:buFont typeface="Courier New" panose="02070309020205020404" pitchFamily="49" charset="0"/>
              <a:buChar char="o"/>
            </a:pPr>
            <a:endParaRPr lang="en-US" sz="900" dirty="0">
              <a:latin typeface="Aptos" panose="020B0004020202020204" pitchFamily="34" charset="0"/>
            </a:endParaRPr>
          </a:p>
          <a:p>
            <a:pPr marL="1200150" lvl="2" indent="-285750">
              <a:buFont typeface="Wingdings" panose="05000000000000000000" pitchFamily="2" charset="2"/>
              <a:buChar char="§"/>
            </a:pPr>
            <a:r>
              <a:rPr lang="en-US" dirty="0">
                <a:latin typeface="Aptos" panose="020B0004020202020204" pitchFamily="34" charset="0"/>
              </a:rPr>
              <a:t>Family Unification Program (FUP)</a:t>
            </a:r>
          </a:p>
          <a:p>
            <a:pPr marL="1200150" lvl="2" indent="-285750">
              <a:buFont typeface="Wingdings" panose="05000000000000000000" pitchFamily="2" charset="2"/>
              <a:buChar char="§"/>
            </a:pPr>
            <a:r>
              <a:rPr lang="en-US" dirty="0">
                <a:latin typeface="Aptos" panose="020B0004020202020204" pitchFamily="34" charset="0"/>
              </a:rPr>
              <a:t>Mainstream Vouchers</a:t>
            </a:r>
          </a:p>
          <a:p>
            <a:pPr marL="1200150" lvl="2" indent="-285750">
              <a:buFont typeface="Wingdings" panose="05000000000000000000" pitchFamily="2" charset="2"/>
              <a:buChar char="§"/>
            </a:pPr>
            <a:r>
              <a:rPr lang="en-US" dirty="0">
                <a:latin typeface="Aptos" panose="020B0004020202020204" pitchFamily="34" charset="0"/>
              </a:rPr>
              <a:t>Non-Elderly Disabled (NED) Vouchers</a:t>
            </a:r>
          </a:p>
          <a:p>
            <a:pPr marL="1200150" lvl="2" indent="-285750">
              <a:buFont typeface="Wingdings" panose="05000000000000000000" pitchFamily="2" charset="2"/>
              <a:buChar char="§"/>
            </a:pPr>
            <a:r>
              <a:rPr lang="en-US" dirty="0">
                <a:latin typeface="Aptos" panose="020B0004020202020204" pitchFamily="34" charset="0"/>
              </a:rPr>
              <a:t>Public Housing</a:t>
            </a:r>
          </a:p>
        </p:txBody>
      </p:sp>
    </p:spTree>
    <p:extLst>
      <p:ext uri="{BB962C8B-B14F-4D97-AF65-F5344CB8AC3E}">
        <p14:creationId xmlns:p14="http://schemas.microsoft.com/office/powerpoint/2010/main" val="3284001098"/>
      </p:ext>
    </p:extLst>
  </p:cSld>
  <p:clrMapOvr>
    <a:masterClrMapping/>
  </p:clrMapOvr>
</p:sld>
</file>

<file path=ppt/theme/theme1.xml><?xml version="1.0" encoding="utf-8"?>
<a:theme xmlns:a="http://schemas.openxmlformats.org/drawingml/2006/main" name="PoiseVTI">
  <a:themeElements>
    <a:clrScheme name="Poise">
      <a:dk1>
        <a:sysClr val="windowText" lastClr="000000"/>
      </a:dk1>
      <a:lt1>
        <a:sysClr val="window" lastClr="FFFFFF"/>
      </a:lt1>
      <a:dk2>
        <a:srgbClr val="403739"/>
      </a:dk2>
      <a:lt2>
        <a:srgbClr val="F4E9E6"/>
      </a:lt2>
      <a:accent1>
        <a:srgbClr val="B18083"/>
      </a:accent1>
      <a:accent2>
        <a:srgbClr val="C17A69"/>
      </a:accent2>
      <a:accent3>
        <a:srgbClr val="CE9573"/>
      </a:accent3>
      <a:accent4>
        <a:srgbClr val="82907A"/>
      </a:accent4>
      <a:accent5>
        <a:srgbClr val="9A9966"/>
      </a:accent5>
      <a:accent6>
        <a:srgbClr val="AB9955"/>
      </a:accent6>
      <a:hlink>
        <a:srgbClr val="A97979"/>
      </a:hlink>
      <a:folHlink>
        <a:srgbClr val="BB7563"/>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docProps/app.xml><?xml version="1.0" encoding="utf-8"?>
<Properties xmlns="http://schemas.openxmlformats.org/officeDocument/2006/extended-properties" xmlns:vt="http://schemas.openxmlformats.org/officeDocument/2006/docPropsVTypes">
  <Template/>
  <TotalTime>1380</TotalTime>
  <Words>3953</Words>
  <Application>Microsoft Office PowerPoint</Application>
  <PresentationFormat>On-screen Show (4:3)</PresentationFormat>
  <Paragraphs>434</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Aptos</vt:lpstr>
      <vt:lpstr>Arial</vt:lpstr>
      <vt:lpstr>Courier New</vt:lpstr>
      <vt:lpstr>Goudy Old Style</vt:lpstr>
      <vt:lpstr>Univers Light</vt:lpstr>
      <vt:lpstr>Verdana Pro Cond Black</vt:lpstr>
      <vt:lpstr>Wingdings</vt:lpstr>
      <vt:lpstr>PoiseVTI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Rivera</dc:creator>
  <cp:lastModifiedBy>Natalie Rivera</cp:lastModifiedBy>
  <cp:revision>6</cp:revision>
  <dcterms:created xsi:type="dcterms:W3CDTF">2024-04-03T12:13:19Z</dcterms:created>
  <dcterms:modified xsi:type="dcterms:W3CDTF">2024-04-18T16:57:20Z</dcterms:modified>
</cp:coreProperties>
</file>